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3642" r:id="rId2"/>
    <p:sldId id="268" r:id="rId3"/>
    <p:sldId id="256" r:id="rId4"/>
    <p:sldId id="257" r:id="rId5"/>
    <p:sldId id="265" r:id="rId6"/>
    <p:sldId id="264" r:id="rId7"/>
    <p:sldId id="263" r:id="rId8"/>
    <p:sldId id="262" r:id="rId9"/>
    <p:sldId id="261" r:id="rId10"/>
    <p:sldId id="260" r:id="rId11"/>
    <p:sldId id="259" r:id="rId12"/>
    <p:sldId id="258" r:id="rId13"/>
    <p:sldId id="269" r:id="rId14"/>
    <p:sldId id="274" r:id="rId15"/>
    <p:sldId id="273" r:id="rId16"/>
    <p:sldId id="272" r:id="rId17"/>
    <p:sldId id="271" r:id="rId18"/>
    <p:sldId id="270" r:id="rId19"/>
    <p:sldId id="275" r:id="rId20"/>
    <p:sldId id="279" r:id="rId21"/>
    <p:sldId id="278" r:id="rId22"/>
    <p:sldId id="277" r:id="rId23"/>
    <p:sldId id="276" r:id="rId24"/>
    <p:sldId id="280" r:id="rId25"/>
    <p:sldId id="281" r:id="rId26"/>
    <p:sldId id="290" r:id="rId27"/>
    <p:sldId id="289" r:id="rId28"/>
    <p:sldId id="288" r:id="rId29"/>
    <p:sldId id="287" r:id="rId30"/>
    <p:sldId id="286" r:id="rId31"/>
    <p:sldId id="285" r:id="rId32"/>
    <p:sldId id="284" r:id="rId33"/>
    <p:sldId id="283" r:id="rId34"/>
    <p:sldId id="282" r:id="rId35"/>
    <p:sldId id="291" r:id="rId36"/>
    <p:sldId id="298" r:id="rId37"/>
    <p:sldId id="297" r:id="rId38"/>
    <p:sldId id="296" r:id="rId39"/>
    <p:sldId id="295" r:id="rId40"/>
    <p:sldId id="294" r:id="rId41"/>
    <p:sldId id="293" r:id="rId42"/>
    <p:sldId id="292" r:id="rId43"/>
    <p:sldId id="299" r:id="rId44"/>
    <p:sldId id="306" r:id="rId45"/>
    <p:sldId id="300" r:id="rId46"/>
    <p:sldId id="305" r:id="rId47"/>
    <p:sldId id="304" r:id="rId48"/>
    <p:sldId id="303" r:id="rId49"/>
    <p:sldId id="302" r:id="rId50"/>
    <p:sldId id="301" r:id="rId51"/>
    <p:sldId id="307" r:id="rId52"/>
    <p:sldId id="314" r:id="rId53"/>
    <p:sldId id="313" r:id="rId54"/>
    <p:sldId id="312" r:id="rId55"/>
    <p:sldId id="311" r:id="rId56"/>
    <p:sldId id="310" r:id="rId57"/>
    <p:sldId id="309" r:id="rId58"/>
    <p:sldId id="308" r:id="rId59"/>
    <p:sldId id="315" r:id="rId60"/>
    <p:sldId id="325" r:id="rId61"/>
    <p:sldId id="324" r:id="rId62"/>
    <p:sldId id="323" r:id="rId63"/>
    <p:sldId id="322" r:id="rId64"/>
    <p:sldId id="321" r:id="rId65"/>
    <p:sldId id="320" r:id="rId66"/>
    <p:sldId id="319" r:id="rId67"/>
    <p:sldId id="318" r:id="rId68"/>
    <p:sldId id="317" r:id="rId69"/>
    <p:sldId id="316" r:id="rId70"/>
    <p:sldId id="326" r:id="rId71"/>
    <p:sldId id="335" r:id="rId72"/>
    <p:sldId id="334" r:id="rId73"/>
    <p:sldId id="332" r:id="rId74"/>
    <p:sldId id="331" r:id="rId75"/>
    <p:sldId id="330" r:id="rId76"/>
    <p:sldId id="329" r:id="rId77"/>
    <p:sldId id="328" r:id="rId78"/>
    <p:sldId id="327" r:id="rId79"/>
    <p:sldId id="336" r:id="rId80"/>
    <p:sldId id="340" r:id="rId81"/>
    <p:sldId id="339" r:id="rId82"/>
    <p:sldId id="6210" r:id="rId83"/>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049936-6AEE-4BF9-9503-41C4749778C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PK"/>
        </a:p>
      </dgm:t>
    </dgm:pt>
    <dgm:pt modelId="{04D5D954-2006-4237-9981-D37A8C9F6C12}">
      <dgm:prSet phldrT="[Text]"/>
      <dgm:spPr/>
      <dgm:t>
        <a:bodyPr/>
        <a:lstStyle/>
        <a:p>
          <a:r>
            <a:rPr lang="en-US" b="1" i="0" dirty="0">
              <a:effectLst/>
              <a:latin typeface="Segoe UI" panose="020B0502040204020203" pitchFamily="34" charset="0"/>
            </a:rPr>
            <a:t>Platform models</a:t>
          </a:r>
          <a:endParaRPr lang="en-PK" dirty="0"/>
        </a:p>
      </dgm:t>
    </dgm:pt>
    <dgm:pt modelId="{E1A075E0-AB96-4B17-8501-3B4F45C62221}" type="parTrans" cxnId="{37270EE1-E0C4-4DC9-B9F4-9D163D314A59}">
      <dgm:prSet/>
      <dgm:spPr/>
      <dgm:t>
        <a:bodyPr/>
        <a:lstStyle/>
        <a:p>
          <a:endParaRPr lang="en-PK"/>
        </a:p>
      </dgm:t>
    </dgm:pt>
    <dgm:pt modelId="{789D7383-C837-48AE-B0B2-F992F47F94D4}" type="sibTrans" cxnId="{37270EE1-E0C4-4DC9-B9F4-9D163D314A59}">
      <dgm:prSet/>
      <dgm:spPr/>
      <dgm:t>
        <a:bodyPr/>
        <a:lstStyle/>
        <a:p>
          <a:endParaRPr lang="en-PK"/>
        </a:p>
      </dgm:t>
    </dgm:pt>
    <dgm:pt modelId="{B92DDA1E-F9E5-4529-A283-EE8FFB4E7863}">
      <dgm:prSet phldrT="[Text]"/>
      <dgm:spPr/>
      <dgm:t>
        <a:bodyPr/>
        <a:lstStyle/>
        <a:p>
          <a:r>
            <a:rPr lang="en-US" b="1" i="0" dirty="0">
              <a:effectLst/>
              <a:latin typeface="Segoe UI" panose="020B0502040204020203" pitchFamily="34" charset="0"/>
            </a:rPr>
            <a:t>Runtime and Data access</a:t>
          </a:r>
          <a:endParaRPr lang="en-PK" dirty="0"/>
        </a:p>
      </dgm:t>
    </dgm:pt>
    <dgm:pt modelId="{3B6C267E-8B8B-4C44-BCAD-334775385199}" type="parTrans" cxnId="{77FCEDE7-C6A0-417F-B010-A23E65C74878}">
      <dgm:prSet/>
      <dgm:spPr/>
      <dgm:t>
        <a:bodyPr/>
        <a:lstStyle/>
        <a:p>
          <a:endParaRPr lang="en-PK"/>
        </a:p>
      </dgm:t>
    </dgm:pt>
    <dgm:pt modelId="{0D262581-86F1-4703-B53A-5BEB0860A290}" type="sibTrans" cxnId="{77FCEDE7-C6A0-417F-B010-A23E65C74878}">
      <dgm:prSet/>
      <dgm:spPr/>
      <dgm:t>
        <a:bodyPr/>
        <a:lstStyle/>
        <a:p>
          <a:endParaRPr lang="en-PK"/>
        </a:p>
      </dgm:t>
    </dgm:pt>
    <dgm:pt modelId="{4AD209AA-E65D-4BBA-9630-32C102025634}">
      <dgm:prSet phldrT="[Text]"/>
      <dgm:spPr/>
      <dgm:t>
        <a:bodyPr/>
        <a:lstStyle/>
        <a:p>
          <a:r>
            <a:rPr lang="en-US" b="1" i="0" dirty="0">
              <a:effectLst/>
              <a:latin typeface="Segoe UI" panose="020B0502040204020203" pitchFamily="34" charset="0"/>
            </a:rPr>
            <a:t>Workflow and services</a:t>
          </a:r>
          <a:endParaRPr lang="en-PK" dirty="0"/>
        </a:p>
      </dgm:t>
    </dgm:pt>
    <dgm:pt modelId="{076BFF36-60AD-4586-B1A6-E62E80A332E9}" type="parTrans" cxnId="{B38F43F1-132C-4E45-9118-108B4E3A304A}">
      <dgm:prSet/>
      <dgm:spPr/>
      <dgm:t>
        <a:bodyPr/>
        <a:lstStyle/>
        <a:p>
          <a:endParaRPr lang="en-PK"/>
        </a:p>
      </dgm:t>
    </dgm:pt>
    <dgm:pt modelId="{05C56EC7-5F0A-451D-9949-97AC448EFEFA}" type="sibTrans" cxnId="{B38F43F1-132C-4E45-9118-108B4E3A304A}">
      <dgm:prSet/>
      <dgm:spPr/>
      <dgm:t>
        <a:bodyPr/>
        <a:lstStyle/>
        <a:p>
          <a:endParaRPr lang="en-PK"/>
        </a:p>
      </dgm:t>
    </dgm:pt>
    <dgm:pt modelId="{9BCA701B-FF1A-4092-A85A-C8BCFE2A080E}">
      <dgm:prSet phldrT="[Text]"/>
      <dgm:spPr/>
      <dgm:t>
        <a:bodyPr/>
        <a:lstStyle/>
        <a:p>
          <a:r>
            <a:rPr lang="en-US" b="1" i="0" dirty="0">
              <a:effectLst/>
              <a:latin typeface="Segoe UI" panose="020B0502040204020203" pitchFamily="34" charset="0"/>
            </a:rPr>
            <a:t>Client and Presentation</a:t>
          </a:r>
          <a:endParaRPr lang="en-PK" dirty="0"/>
        </a:p>
      </dgm:t>
    </dgm:pt>
    <dgm:pt modelId="{94660255-FD96-49F7-93A8-6EFA0A81D319}" type="parTrans" cxnId="{C00227EB-420C-46C7-A122-BAC365D9F809}">
      <dgm:prSet/>
      <dgm:spPr/>
      <dgm:t>
        <a:bodyPr/>
        <a:lstStyle/>
        <a:p>
          <a:endParaRPr lang="en-PK"/>
        </a:p>
      </dgm:t>
    </dgm:pt>
    <dgm:pt modelId="{67666448-FDEF-43E4-90EA-A3E8BD15CC88}" type="sibTrans" cxnId="{C00227EB-420C-46C7-A122-BAC365D9F809}">
      <dgm:prSet/>
      <dgm:spPr/>
      <dgm:t>
        <a:bodyPr/>
        <a:lstStyle/>
        <a:p>
          <a:endParaRPr lang="en-PK"/>
        </a:p>
      </dgm:t>
    </dgm:pt>
    <dgm:pt modelId="{95D12BE8-A41E-472A-AEB3-37DA3E9BE45C}">
      <dgm:prSet phldrT="[Text]"/>
      <dgm:spPr/>
      <dgm:t>
        <a:bodyPr/>
        <a:lstStyle/>
        <a:p>
          <a:r>
            <a:rPr lang="en-US" b="1" i="0" dirty="0">
              <a:effectLst/>
              <a:latin typeface="Segoe UI" panose="020B0502040204020203" pitchFamily="34" charset="0"/>
            </a:rPr>
            <a:t>Application foundation</a:t>
          </a:r>
          <a:endParaRPr lang="en-PK" dirty="0"/>
        </a:p>
      </dgm:t>
    </dgm:pt>
    <dgm:pt modelId="{AEF6AFF5-7D77-4B32-A2B7-158F7B0A9A28}" type="parTrans" cxnId="{5C0C7310-E621-4C1B-8F3D-BF6330E7A31F}">
      <dgm:prSet/>
      <dgm:spPr/>
      <dgm:t>
        <a:bodyPr/>
        <a:lstStyle/>
        <a:p>
          <a:endParaRPr lang="en-PK"/>
        </a:p>
      </dgm:t>
    </dgm:pt>
    <dgm:pt modelId="{084AEE85-F6CE-49E7-B4FF-12CC543DEBF8}" type="sibTrans" cxnId="{5C0C7310-E621-4C1B-8F3D-BF6330E7A31F}">
      <dgm:prSet/>
      <dgm:spPr/>
      <dgm:t>
        <a:bodyPr/>
        <a:lstStyle/>
        <a:p>
          <a:endParaRPr lang="en-PK"/>
        </a:p>
      </dgm:t>
    </dgm:pt>
    <dgm:pt modelId="{BE491267-1B3D-45E3-BA7F-47EFBAF62075}">
      <dgm:prSet phldrT="[Text]"/>
      <dgm:spPr/>
    </dgm:pt>
    <dgm:pt modelId="{5176BACE-C891-4321-B042-E61F7F53AAF7}" type="parTrans" cxnId="{71D5D6CB-EFF5-443B-A74D-C32DD7BF18ED}">
      <dgm:prSet/>
      <dgm:spPr/>
      <dgm:t>
        <a:bodyPr/>
        <a:lstStyle/>
        <a:p>
          <a:endParaRPr lang="en-PK"/>
        </a:p>
      </dgm:t>
    </dgm:pt>
    <dgm:pt modelId="{B7246A9F-F925-490E-97AD-F08703C7910A}" type="sibTrans" cxnId="{71D5D6CB-EFF5-443B-A74D-C32DD7BF18ED}">
      <dgm:prSet/>
      <dgm:spPr/>
      <dgm:t>
        <a:bodyPr/>
        <a:lstStyle/>
        <a:p>
          <a:endParaRPr lang="en-PK"/>
        </a:p>
      </dgm:t>
    </dgm:pt>
    <dgm:pt modelId="{2D11F94C-2D33-4203-B027-D3E4E7CA9C06}">
      <dgm:prSet phldrT="[Text]"/>
      <dgm:spPr/>
    </dgm:pt>
    <dgm:pt modelId="{78819519-7300-4261-A5CD-1359E32EF280}" type="parTrans" cxnId="{4D7BEB0E-8073-4705-8D68-65241BEC1EC3}">
      <dgm:prSet/>
      <dgm:spPr/>
      <dgm:t>
        <a:bodyPr/>
        <a:lstStyle/>
        <a:p>
          <a:endParaRPr lang="en-PK"/>
        </a:p>
      </dgm:t>
    </dgm:pt>
    <dgm:pt modelId="{D78750C3-50B8-4CA7-8E4F-7E70D11A42A4}" type="sibTrans" cxnId="{4D7BEB0E-8073-4705-8D68-65241BEC1EC3}">
      <dgm:prSet/>
      <dgm:spPr/>
      <dgm:t>
        <a:bodyPr/>
        <a:lstStyle/>
        <a:p>
          <a:endParaRPr lang="en-PK"/>
        </a:p>
      </dgm:t>
    </dgm:pt>
    <dgm:pt modelId="{17C74E50-9F6A-4FFD-8F99-E47591B8CB48}">
      <dgm:prSet/>
      <dgm:spPr/>
      <dgm:t>
        <a:bodyPr/>
        <a:lstStyle/>
        <a:p>
          <a:r>
            <a:rPr lang="en-US" b="1" i="0">
              <a:effectLst/>
              <a:latin typeface="Segoe UI" panose="020B0502040204020203" pitchFamily="34" charset="0"/>
            </a:rPr>
            <a:t>SSRS reporting</a:t>
          </a:r>
          <a:endParaRPr lang="en-US" b="1" i="0" dirty="0">
            <a:effectLst/>
            <a:latin typeface="Segoe UI" panose="020B0502040204020203" pitchFamily="34" charset="0"/>
          </a:endParaRPr>
        </a:p>
      </dgm:t>
    </dgm:pt>
    <dgm:pt modelId="{AB8C84F1-EF74-44EC-8531-D48DBB144AFE}" type="parTrans" cxnId="{614209EE-E947-4009-9862-DE84C6C89E31}">
      <dgm:prSet/>
      <dgm:spPr/>
      <dgm:t>
        <a:bodyPr/>
        <a:lstStyle/>
        <a:p>
          <a:endParaRPr lang="en-PK"/>
        </a:p>
      </dgm:t>
    </dgm:pt>
    <dgm:pt modelId="{9B91DE88-CEED-41FD-94F0-EA8FCB6FA3F0}" type="sibTrans" cxnId="{614209EE-E947-4009-9862-DE84C6C89E31}">
      <dgm:prSet/>
      <dgm:spPr/>
      <dgm:t>
        <a:bodyPr/>
        <a:lstStyle/>
        <a:p>
          <a:endParaRPr lang="en-PK"/>
        </a:p>
      </dgm:t>
    </dgm:pt>
    <dgm:pt modelId="{CD136EE9-E60B-46EC-AAA3-49924DFDDAC0}">
      <dgm:prSet/>
      <dgm:spPr/>
      <dgm:t>
        <a:bodyPr/>
        <a:lstStyle/>
        <a:p>
          <a:r>
            <a:rPr lang="en-US" b="1" i="0">
              <a:effectLst/>
              <a:latin typeface="Segoe UI" panose="020B0502040204020203" pitchFamily="34" charset="0"/>
            </a:rPr>
            <a:t>Test essentials</a:t>
          </a:r>
          <a:endParaRPr lang="en-US" b="1" i="0" dirty="0">
            <a:effectLst/>
            <a:latin typeface="Segoe UI" panose="020B0502040204020203" pitchFamily="34" charset="0"/>
          </a:endParaRPr>
        </a:p>
      </dgm:t>
    </dgm:pt>
    <dgm:pt modelId="{61DA3D5F-CF5C-44FA-B056-5291C7EAC9B9}" type="parTrans" cxnId="{14699CA2-4402-449C-8D3C-D90F41B02B1A}">
      <dgm:prSet/>
      <dgm:spPr/>
      <dgm:t>
        <a:bodyPr/>
        <a:lstStyle/>
        <a:p>
          <a:endParaRPr lang="en-PK"/>
        </a:p>
      </dgm:t>
    </dgm:pt>
    <dgm:pt modelId="{944F6369-D321-4A66-A563-196AC50CF0F1}" type="sibTrans" cxnId="{14699CA2-4402-449C-8D3C-D90F41B02B1A}">
      <dgm:prSet/>
      <dgm:spPr/>
      <dgm:t>
        <a:bodyPr/>
        <a:lstStyle/>
        <a:p>
          <a:endParaRPr lang="en-PK"/>
        </a:p>
      </dgm:t>
    </dgm:pt>
    <dgm:pt modelId="{839205C5-BA92-4DC6-A1E2-1554488D6AC7}" type="pres">
      <dgm:prSet presAssocID="{D4049936-6AEE-4BF9-9503-41C4749778C7}" presName="Name0" presStyleCnt="0">
        <dgm:presLayoutVars>
          <dgm:chMax val="1"/>
          <dgm:chPref val="1"/>
          <dgm:dir/>
          <dgm:animOne val="branch"/>
          <dgm:animLvl val="lvl"/>
        </dgm:presLayoutVars>
      </dgm:prSet>
      <dgm:spPr/>
    </dgm:pt>
    <dgm:pt modelId="{E83BC10A-4455-40FC-ABC6-F3A4E02B3443}" type="pres">
      <dgm:prSet presAssocID="{04D5D954-2006-4237-9981-D37A8C9F6C12}" presName="Parent" presStyleLbl="node0" presStyleIdx="0" presStyleCnt="1">
        <dgm:presLayoutVars>
          <dgm:chMax val="6"/>
          <dgm:chPref val="6"/>
        </dgm:presLayoutVars>
      </dgm:prSet>
      <dgm:spPr/>
    </dgm:pt>
    <dgm:pt modelId="{BE63EA59-F9CB-46FB-98AB-D89344F2CD30}" type="pres">
      <dgm:prSet presAssocID="{B92DDA1E-F9E5-4529-A283-EE8FFB4E7863}" presName="Accent1" presStyleCnt="0"/>
      <dgm:spPr/>
    </dgm:pt>
    <dgm:pt modelId="{18ED82CF-A11F-4151-9DF1-8310B92B89F9}" type="pres">
      <dgm:prSet presAssocID="{B92DDA1E-F9E5-4529-A283-EE8FFB4E7863}" presName="Accent" presStyleLbl="bgShp" presStyleIdx="0" presStyleCnt="6"/>
      <dgm:spPr/>
    </dgm:pt>
    <dgm:pt modelId="{F93BD9BD-EB76-4F71-8787-14E2DC0F058E}" type="pres">
      <dgm:prSet presAssocID="{B92DDA1E-F9E5-4529-A283-EE8FFB4E7863}" presName="Child1" presStyleLbl="node1" presStyleIdx="0" presStyleCnt="6">
        <dgm:presLayoutVars>
          <dgm:chMax val="0"/>
          <dgm:chPref val="0"/>
          <dgm:bulletEnabled val="1"/>
        </dgm:presLayoutVars>
      </dgm:prSet>
      <dgm:spPr/>
    </dgm:pt>
    <dgm:pt modelId="{F19A2C64-3DA7-4688-8718-69C0FEE5C286}" type="pres">
      <dgm:prSet presAssocID="{4AD209AA-E65D-4BBA-9630-32C102025634}" presName="Accent2" presStyleCnt="0"/>
      <dgm:spPr/>
    </dgm:pt>
    <dgm:pt modelId="{D70AEDC7-3B85-45C1-ADBD-AE37E9DBFEF2}" type="pres">
      <dgm:prSet presAssocID="{4AD209AA-E65D-4BBA-9630-32C102025634}" presName="Accent" presStyleLbl="bgShp" presStyleIdx="1" presStyleCnt="6"/>
      <dgm:spPr/>
    </dgm:pt>
    <dgm:pt modelId="{4294AE29-AB4D-4AE1-B309-A5C25557FE67}" type="pres">
      <dgm:prSet presAssocID="{4AD209AA-E65D-4BBA-9630-32C102025634}" presName="Child2" presStyleLbl="node1" presStyleIdx="1" presStyleCnt="6">
        <dgm:presLayoutVars>
          <dgm:chMax val="0"/>
          <dgm:chPref val="0"/>
          <dgm:bulletEnabled val="1"/>
        </dgm:presLayoutVars>
      </dgm:prSet>
      <dgm:spPr/>
    </dgm:pt>
    <dgm:pt modelId="{EE14138A-1557-42A3-ADA0-00E5F5DF0B99}" type="pres">
      <dgm:prSet presAssocID="{9BCA701B-FF1A-4092-A85A-C8BCFE2A080E}" presName="Accent3" presStyleCnt="0"/>
      <dgm:spPr/>
    </dgm:pt>
    <dgm:pt modelId="{1A667391-67C5-408A-9CF9-794DBFDC5014}" type="pres">
      <dgm:prSet presAssocID="{9BCA701B-FF1A-4092-A85A-C8BCFE2A080E}" presName="Accent" presStyleLbl="bgShp" presStyleIdx="2" presStyleCnt="6"/>
      <dgm:spPr/>
    </dgm:pt>
    <dgm:pt modelId="{74618380-7A96-4D02-BAA8-8ABCFF142ED3}" type="pres">
      <dgm:prSet presAssocID="{9BCA701B-FF1A-4092-A85A-C8BCFE2A080E}" presName="Child3" presStyleLbl="node1" presStyleIdx="2" presStyleCnt="6">
        <dgm:presLayoutVars>
          <dgm:chMax val="0"/>
          <dgm:chPref val="0"/>
          <dgm:bulletEnabled val="1"/>
        </dgm:presLayoutVars>
      </dgm:prSet>
      <dgm:spPr/>
    </dgm:pt>
    <dgm:pt modelId="{25E0695D-71F7-4B85-8DA8-A0A32B6775CA}" type="pres">
      <dgm:prSet presAssocID="{CD136EE9-E60B-46EC-AAA3-49924DFDDAC0}" presName="Accent4" presStyleCnt="0"/>
      <dgm:spPr/>
    </dgm:pt>
    <dgm:pt modelId="{82523E04-B791-40F7-89F9-F7503B6E4C1F}" type="pres">
      <dgm:prSet presAssocID="{CD136EE9-E60B-46EC-AAA3-49924DFDDAC0}" presName="Accent" presStyleLbl="bgShp" presStyleIdx="3" presStyleCnt="6"/>
      <dgm:spPr/>
    </dgm:pt>
    <dgm:pt modelId="{325D60EB-B8F1-4C38-9A40-201A5D31087E}" type="pres">
      <dgm:prSet presAssocID="{CD136EE9-E60B-46EC-AAA3-49924DFDDAC0}" presName="Child4" presStyleLbl="node1" presStyleIdx="3" presStyleCnt="6">
        <dgm:presLayoutVars>
          <dgm:chMax val="0"/>
          <dgm:chPref val="0"/>
          <dgm:bulletEnabled val="1"/>
        </dgm:presLayoutVars>
      </dgm:prSet>
      <dgm:spPr/>
    </dgm:pt>
    <dgm:pt modelId="{200F6C2B-6DE6-4C8B-8111-6EB5BB7D7B22}" type="pres">
      <dgm:prSet presAssocID="{17C74E50-9F6A-4FFD-8F99-E47591B8CB48}" presName="Accent5" presStyleCnt="0"/>
      <dgm:spPr/>
    </dgm:pt>
    <dgm:pt modelId="{2651E820-C386-41E5-A74D-B02519DFF8DD}" type="pres">
      <dgm:prSet presAssocID="{17C74E50-9F6A-4FFD-8F99-E47591B8CB48}" presName="Accent" presStyleLbl="bgShp" presStyleIdx="4" presStyleCnt="6"/>
      <dgm:spPr/>
    </dgm:pt>
    <dgm:pt modelId="{BBB3DA15-7085-47DE-992D-32C9886D5398}" type="pres">
      <dgm:prSet presAssocID="{17C74E50-9F6A-4FFD-8F99-E47591B8CB48}" presName="Child5" presStyleLbl="node1" presStyleIdx="4" presStyleCnt="6">
        <dgm:presLayoutVars>
          <dgm:chMax val="0"/>
          <dgm:chPref val="0"/>
          <dgm:bulletEnabled val="1"/>
        </dgm:presLayoutVars>
      </dgm:prSet>
      <dgm:spPr/>
    </dgm:pt>
    <dgm:pt modelId="{D054FD2D-8EEA-473B-9F10-2ED5025AFC27}" type="pres">
      <dgm:prSet presAssocID="{95D12BE8-A41E-472A-AEB3-37DA3E9BE45C}" presName="Accent6" presStyleCnt="0"/>
      <dgm:spPr/>
    </dgm:pt>
    <dgm:pt modelId="{4A2C5500-3184-4951-BB7D-5C62B0CF6A94}" type="pres">
      <dgm:prSet presAssocID="{95D12BE8-A41E-472A-AEB3-37DA3E9BE45C}" presName="Accent" presStyleLbl="bgShp" presStyleIdx="5" presStyleCnt="6"/>
      <dgm:spPr/>
    </dgm:pt>
    <dgm:pt modelId="{FB3655A5-75C9-4F67-88DE-FF5F6157F1EB}" type="pres">
      <dgm:prSet presAssocID="{95D12BE8-A41E-472A-AEB3-37DA3E9BE45C}" presName="Child6" presStyleLbl="node1" presStyleIdx="5" presStyleCnt="6">
        <dgm:presLayoutVars>
          <dgm:chMax val="0"/>
          <dgm:chPref val="0"/>
          <dgm:bulletEnabled val="1"/>
        </dgm:presLayoutVars>
      </dgm:prSet>
      <dgm:spPr/>
    </dgm:pt>
  </dgm:ptLst>
  <dgm:cxnLst>
    <dgm:cxn modelId="{75A2AE02-8A79-4AF5-8ECA-8E44FA38C589}" type="presOf" srcId="{17C74E50-9F6A-4FFD-8F99-E47591B8CB48}" destId="{BBB3DA15-7085-47DE-992D-32C9886D5398}" srcOrd="0" destOrd="0" presId="urn:microsoft.com/office/officeart/2011/layout/HexagonRadial"/>
    <dgm:cxn modelId="{11CE300D-EA2C-4CA5-9F72-566E4A251531}" type="presOf" srcId="{CD136EE9-E60B-46EC-AAA3-49924DFDDAC0}" destId="{325D60EB-B8F1-4C38-9A40-201A5D31087E}" srcOrd="0" destOrd="0" presId="urn:microsoft.com/office/officeart/2011/layout/HexagonRadial"/>
    <dgm:cxn modelId="{4D7BEB0E-8073-4705-8D68-65241BEC1EC3}" srcId="{04D5D954-2006-4237-9981-D37A8C9F6C12}" destId="{2D11F94C-2D33-4203-B027-D3E4E7CA9C06}" srcOrd="7" destOrd="0" parTransId="{78819519-7300-4261-A5CD-1359E32EF280}" sibTransId="{D78750C3-50B8-4CA7-8E4F-7E70D11A42A4}"/>
    <dgm:cxn modelId="{5C0C7310-E621-4C1B-8F3D-BF6330E7A31F}" srcId="{04D5D954-2006-4237-9981-D37A8C9F6C12}" destId="{95D12BE8-A41E-472A-AEB3-37DA3E9BE45C}" srcOrd="5" destOrd="0" parTransId="{AEF6AFF5-7D77-4B32-A2B7-158F7B0A9A28}" sibTransId="{084AEE85-F6CE-49E7-B4FF-12CC543DEBF8}"/>
    <dgm:cxn modelId="{F826AB1F-8A5D-4AEC-9F65-E53F821A48B2}" type="presOf" srcId="{04D5D954-2006-4237-9981-D37A8C9F6C12}" destId="{E83BC10A-4455-40FC-ABC6-F3A4E02B3443}" srcOrd="0" destOrd="0" presId="urn:microsoft.com/office/officeart/2011/layout/HexagonRadial"/>
    <dgm:cxn modelId="{E8B62667-0297-4393-8222-4854921B4E8E}" type="presOf" srcId="{4AD209AA-E65D-4BBA-9630-32C102025634}" destId="{4294AE29-AB4D-4AE1-B309-A5C25557FE67}" srcOrd="0" destOrd="0" presId="urn:microsoft.com/office/officeart/2011/layout/HexagonRadial"/>
    <dgm:cxn modelId="{63755459-563E-408F-9A9C-674911EF441E}" type="presOf" srcId="{B92DDA1E-F9E5-4529-A283-EE8FFB4E7863}" destId="{F93BD9BD-EB76-4F71-8787-14E2DC0F058E}" srcOrd="0" destOrd="0" presId="urn:microsoft.com/office/officeart/2011/layout/HexagonRadial"/>
    <dgm:cxn modelId="{14699CA2-4402-449C-8D3C-D90F41B02B1A}" srcId="{04D5D954-2006-4237-9981-D37A8C9F6C12}" destId="{CD136EE9-E60B-46EC-AAA3-49924DFDDAC0}" srcOrd="3" destOrd="0" parTransId="{61DA3D5F-CF5C-44FA-B056-5291C7EAC9B9}" sibTransId="{944F6369-D321-4A66-A563-196AC50CF0F1}"/>
    <dgm:cxn modelId="{71D5D6CB-EFF5-443B-A74D-C32DD7BF18ED}" srcId="{04D5D954-2006-4237-9981-D37A8C9F6C12}" destId="{BE491267-1B3D-45E3-BA7F-47EFBAF62075}" srcOrd="6" destOrd="0" parTransId="{5176BACE-C891-4321-B042-E61F7F53AAF7}" sibTransId="{B7246A9F-F925-490E-97AD-F08703C7910A}"/>
    <dgm:cxn modelId="{CBACAED0-9F3D-4E9C-BC7F-A5D921C9039B}" type="presOf" srcId="{D4049936-6AEE-4BF9-9503-41C4749778C7}" destId="{839205C5-BA92-4DC6-A1E2-1554488D6AC7}" srcOrd="0" destOrd="0" presId="urn:microsoft.com/office/officeart/2011/layout/HexagonRadial"/>
    <dgm:cxn modelId="{37270EE1-E0C4-4DC9-B9F4-9D163D314A59}" srcId="{D4049936-6AEE-4BF9-9503-41C4749778C7}" destId="{04D5D954-2006-4237-9981-D37A8C9F6C12}" srcOrd="0" destOrd="0" parTransId="{E1A075E0-AB96-4B17-8501-3B4F45C62221}" sibTransId="{789D7383-C837-48AE-B0B2-F992F47F94D4}"/>
    <dgm:cxn modelId="{E7A42CE4-7B47-44FA-A347-4D430D704EDD}" type="presOf" srcId="{95D12BE8-A41E-472A-AEB3-37DA3E9BE45C}" destId="{FB3655A5-75C9-4F67-88DE-FF5F6157F1EB}" srcOrd="0" destOrd="0" presId="urn:microsoft.com/office/officeart/2011/layout/HexagonRadial"/>
    <dgm:cxn modelId="{77FCEDE7-C6A0-417F-B010-A23E65C74878}" srcId="{04D5D954-2006-4237-9981-D37A8C9F6C12}" destId="{B92DDA1E-F9E5-4529-A283-EE8FFB4E7863}" srcOrd="0" destOrd="0" parTransId="{3B6C267E-8B8B-4C44-BCAD-334775385199}" sibTransId="{0D262581-86F1-4703-B53A-5BEB0860A290}"/>
    <dgm:cxn modelId="{C00227EB-420C-46C7-A122-BAC365D9F809}" srcId="{04D5D954-2006-4237-9981-D37A8C9F6C12}" destId="{9BCA701B-FF1A-4092-A85A-C8BCFE2A080E}" srcOrd="2" destOrd="0" parTransId="{94660255-FD96-49F7-93A8-6EFA0A81D319}" sibTransId="{67666448-FDEF-43E4-90EA-A3E8BD15CC88}"/>
    <dgm:cxn modelId="{614209EE-E947-4009-9862-DE84C6C89E31}" srcId="{04D5D954-2006-4237-9981-D37A8C9F6C12}" destId="{17C74E50-9F6A-4FFD-8F99-E47591B8CB48}" srcOrd="4" destOrd="0" parTransId="{AB8C84F1-EF74-44EC-8531-D48DBB144AFE}" sibTransId="{9B91DE88-CEED-41FD-94F0-EA8FCB6FA3F0}"/>
    <dgm:cxn modelId="{7677B8F0-9502-4EE5-BFCB-816605CEE04A}" type="presOf" srcId="{9BCA701B-FF1A-4092-A85A-C8BCFE2A080E}" destId="{74618380-7A96-4D02-BAA8-8ABCFF142ED3}" srcOrd="0" destOrd="0" presId="urn:microsoft.com/office/officeart/2011/layout/HexagonRadial"/>
    <dgm:cxn modelId="{B38F43F1-132C-4E45-9118-108B4E3A304A}" srcId="{04D5D954-2006-4237-9981-D37A8C9F6C12}" destId="{4AD209AA-E65D-4BBA-9630-32C102025634}" srcOrd="1" destOrd="0" parTransId="{076BFF36-60AD-4586-B1A6-E62E80A332E9}" sibTransId="{05C56EC7-5F0A-451D-9949-97AC448EFEFA}"/>
    <dgm:cxn modelId="{BC55CDFC-F034-4535-A321-1C8BC7F90216}" type="presParOf" srcId="{839205C5-BA92-4DC6-A1E2-1554488D6AC7}" destId="{E83BC10A-4455-40FC-ABC6-F3A4E02B3443}" srcOrd="0" destOrd="0" presId="urn:microsoft.com/office/officeart/2011/layout/HexagonRadial"/>
    <dgm:cxn modelId="{F9AE7644-407C-4C2A-B61A-436B41C77842}" type="presParOf" srcId="{839205C5-BA92-4DC6-A1E2-1554488D6AC7}" destId="{BE63EA59-F9CB-46FB-98AB-D89344F2CD30}" srcOrd="1" destOrd="0" presId="urn:microsoft.com/office/officeart/2011/layout/HexagonRadial"/>
    <dgm:cxn modelId="{5D6A1BD0-1916-4E89-B75B-75B5BF297A32}" type="presParOf" srcId="{BE63EA59-F9CB-46FB-98AB-D89344F2CD30}" destId="{18ED82CF-A11F-4151-9DF1-8310B92B89F9}" srcOrd="0" destOrd="0" presId="urn:microsoft.com/office/officeart/2011/layout/HexagonRadial"/>
    <dgm:cxn modelId="{30C3E9F6-2A93-45A5-9CFB-5A10D6302F62}" type="presParOf" srcId="{839205C5-BA92-4DC6-A1E2-1554488D6AC7}" destId="{F93BD9BD-EB76-4F71-8787-14E2DC0F058E}" srcOrd="2" destOrd="0" presId="urn:microsoft.com/office/officeart/2011/layout/HexagonRadial"/>
    <dgm:cxn modelId="{AE27E98D-66E7-4CAC-A247-5D350CACF786}" type="presParOf" srcId="{839205C5-BA92-4DC6-A1E2-1554488D6AC7}" destId="{F19A2C64-3DA7-4688-8718-69C0FEE5C286}" srcOrd="3" destOrd="0" presId="urn:microsoft.com/office/officeart/2011/layout/HexagonRadial"/>
    <dgm:cxn modelId="{64620D02-ED91-466B-A1C4-88DE385010CD}" type="presParOf" srcId="{F19A2C64-3DA7-4688-8718-69C0FEE5C286}" destId="{D70AEDC7-3B85-45C1-ADBD-AE37E9DBFEF2}" srcOrd="0" destOrd="0" presId="urn:microsoft.com/office/officeart/2011/layout/HexagonRadial"/>
    <dgm:cxn modelId="{E366773D-E6C8-4C82-A880-4495E7A0BEBE}" type="presParOf" srcId="{839205C5-BA92-4DC6-A1E2-1554488D6AC7}" destId="{4294AE29-AB4D-4AE1-B309-A5C25557FE67}" srcOrd="4" destOrd="0" presId="urn:microsoft.com/office/officeart/2011/layout/HexagonRadial"/>
    <dgm:cxn modelId="{BB74D984-68FE-4FFD-972B-F2405C78F8EF}" type="presParOf" srcId="{839205C5-BA92-4DC6-A1E2-1554488D6AC7}" destId="{EE14138A-1557-42A3-ADA0-00E5F5DF0B99}" srcOrd="5" destOrd="0" presId="urn:microsoft.com/office/officeart/2011/layout/HexagonRadial"/>
    <dgm:cxn modelId="{274C4D32-4C98-411C-A0D4-3EEA8349CD06}" type="presParOf" srcId="{EE14138A-1557-42A3-ADA0-00E5F5DF0B99}" destId="{1A667391-67C5-408A-9CF9-794DBFDC5014}" srcOrd="0" destOrd="0" presId="urn:microsoft.com/office/officeart/2011/layout/HexagonRadial"/>
    <dgm:cxn modelId="{A039E84A-5949-48FF-912F-63FC7ABF7287}" type="presParOf" srcId="{839205C5-BA92-4DC6-A1E2-1554488D6AC7}" destId="{74618380-7A96-4D02-BAA8-8ABCFF142ED3}" srcOrd="6" destOrd="0" presId="urn:microsoft.com/office/officeart/2011/layout/HexagonRadial"/>
    <dgm:cxn modelId="{ECF5F74F-461F-4A29-BB44-2293025214E4}" type="presParOf" srcId="{839205C5-BA92-4DC6-A1E2-1554488D6AC7}" destId="{25E0695D-71F7-4B85-8DA8-A0A32B6775CA}" srcOrd="7" destOrd="0" presId="urn:microsoft.com/office/officeart/2011/layout/HexagonRadial"/>
    <dgm:cxn modelId="{CC0BCD4F-81F5-4BD7-96F6-B2FDC8AF995C}" type="presParOf" srcId="{25E0695D-71F7-4B85-8DA8-A0A32B6775CA}" destId="{82523E04-B791-40F7-89F9-F7503B6E4C1F}" srcOrd="0" destOrd="0" presId="urn:microsoft.com/office/officeart/2011/layout/HexagonRadial"/>
    <dgm:cxn modelId="{54CD7FC8-18B6-4673-A3AE-441737A89441}" type="presParOf" srcId="{839205C5-BA92-4DC6-A1E2-1554488D6AC7}" destId="{325D60EB-B8F1-4C38-9A40-201A5D31087E}" srcOrd="8" destOrd="0" presId="urn:microsoft.com/office/officeart/2011/layout/HexagonRadial"/>
    <dgm:cxn modelId="{02082E90-276B-4DBE-8622-07B136117171}" type="presParOf" srcId="{839205C5-BA92-4DC6-A1E2-1554488D6AC7}" destId="{200F6C2B-6DE6-4C8B-8111-6EB5BB7D7B22}" srcOrd="9" destOrd="0" presId="urn:microsoft.com/office/officeart/2011/layout/HexagonRadial"/>
    <dgm:cxn modelId="{CE6FF178-9B16-47C0-AED0-97C90132EDD0}" type="presParOf" srcId="{200F6C2B-6DE6-4C8B-8111-6EB5BB7D7B22}" destId="{2651E820-C386-41E5-A74D-B02519DFF8DD}" srcOrd="0" destOrd="0" presId="urn:microsoft.com/office/officeart/2011/layout/HexagonRadial"/>
    <dgm:cxn modelId="{418F2612-73D7-4968-8341-15A3F333BD9A}" type="presParOf" srcId="{839205C5-BA92-4DC6-A1E2-1554488D6AC7}" destId="{BBB3DA15-7085-47DE-992D-32C9886D5398}" srcOrd="10" destOrd="0" presId="urn:microsoft.com/office/officeart/2011/layout/HexagonRadial"/>
    <dgm:cxn modelId="{7830B1DD-26BA-42B0-9DA3-0A6F101FADAD}" type="presParOf" srcId="{839205C5-BA92-4DC6-A1E2-1554488D6AC7}" destId="{D054FD2D-8EEA-473B-9F10-2ED5025AFC27}" srcOrd="11" destOrd="0" presId="urn:microsoft.com/office/officeart/2011/layout/HexagonRadial"/>
    <dgm:cxn modelId="{BB2988A8-B79C-464C-9431-16A53F1DED66}" type="presParOf" srcId="{D054FD2D-8EEA-473B-9F10-2ED5025AFC27}" destId="{4A2C5500-3184-4951-BB7D-5C62B0CF6A94}" srcOrd="0" destOrd="0" presId="urn:microsoft.com/office/officeart/2011/layout/HexagonRadial"/>
    <dgm:cxn modelId="{DFFE48D4-D8B1-464B-8466-8CACABB3BB6C}" type="presParOf" srcId="{839205C5-BA92-4DC6-A1E2-1554488D6AC7}" destId="{FB3655A5-75C9-4F67-88DE-FF5F6157F1E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BC10A-4455-40FC-ABC6-F3A4E02B3443}">
      <dsp:nvSpPr>
        <dsp:cNvPr id="0" name=""/>
        <dsp:cNvSpPr/>
      </dsp:nvSpPr>
      <dsp:spPr>
        <a:xfrm>
          <a:off x="2012603" y="1577973"/>
          <a:ext cx="2005673" cy="173498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Platform models</a:t>
          </a:r>
          <a:endParaRPr lang="en-PK" sz="1400" kern="1200" dirty="0"/>
        </a:p>
      </dsp:txBody>
      <dsp:txXfrm>
        <a:off x="2344971" y="1865485"/>
        <a:ext cx="1340937" cy="1159964"/>
      </dsp:txXfrm>
    </dsp:sp>
    <dsp:sp modelId="{D70AEDC7-3B85-45C1-ADBD-AE37E9DBFEF2}">
      <dsp:nvSpPr>
        <dsp:cNvPr id="0" name=""/>
        <dsp:cNvSpPr/>
      </dsp:nvSpPr>
      <dsp:spPr>
        <a:xfrm>
          <a:off x="3268539" y="747898"/>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BD9BD-EB76-4F71-8787-14E2DC0F058E}">
      <dsp:nvSpPr>
        <dsp:cNvPr id="0" name=""/>
        <dsp:cNvSpPr/>
      </dsp:nvSpPr>
      <dsp:spPr>
        <a:xfrm>
          <a:off x="2197354" y="0"/>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Runtime and Data access</a:t>
          </a:r>
          <a:endParaRPr lang="en-PK" sz="1400" kern="1200" dirty="0"/>
        </a:p>
      </dsp:txBody>
      <dsp:txXfrm>
        <a:off x="2469739" y="235645"/>
        <a:ext cx="1098864" cy="950647"/>
      </dsp:txXfrm>
    </dsp:sp>
    <dsp:sp modelId="{1A667391-67C5-408A-9CF9-794DBFDC5014}">
      <dsp:nvSpPr>
        <dsp:cNvPr id="0" name=""/>
        <dsp:cNvSpPr/>
      </dsp:nvSpPr>
      <dsp:spPr>
        <a:xfrm>
          <a:off x="4151707" y="1966841"/>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4AE29-AB4D-4AE1-B309-A5C25557FE67}">
      <dsp:nvSpPr>
        <dsp:cNvPr id="0" name=""/>
        <dsp:cNvSpPr/>
      </dsp:nvSpPr>
      <dsp:spPr>
        <a:xfrm>
          <a:off x="3704758" y="874586"/>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Workflow and services</a:t>
          </a:r>
          <a:endParaRPr lang="en-PK" sz="1400" kern="1200" dirty="0"/>
        </a:p>
      </dsp:txBody>
      <dsp:txXfrm>
        <a:off x="3977143" y="1110231"/>
        <a:ext cx="1098864" cy="950647"/>
      </dsp:txXfrm>
    </dsp:sp>
    <dsp:sp modelId="{82523E04-B791-40F7-89F9-F7503B6E4C1F}">
      <dsp:nvSpPr>
        <dsp:cNvPr id="0" name=""/>
        <dsp:cNvSpPr/>
      </dsp:nvSpPr>
      <dsp:spPr>
        <a:xfrm>
          <a:off x="3538202" y="3342799"/>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618380-7A96-4D02-BAA8-8ABCFF142ED3}">
      <dsp:nvSpPr>
        <dsp:cNvPr id="0" name=""/>
        <dsp:cNvSpPr/>
      </dsp:nvSpPr>
      <dsp:spPr>
        <a:xfrm>
          <a:off x="3704758" y="2593922"/>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Client and Presentation</a:t>
          </a:r>
          <a:endParaRPr lang="en-PK" sz="1400" kern="1200" dirty="0"/>
        </a:p>
      </dsp:txBody>
      <dsp:txXfrm>
        <a:off x="3977143" y="2829567"/>
        <a:ext cx="1098864" cy="950647"/>
      </dsp:txXfrm>
    </dsp:sp>
    <dsp:sp modelId="{2651E820-C386-41E5-A74D-B02519DFF8DD}">
      <dsp:nvSpPr>
        <dsp:cNvPr id="0" name=""/>
        <dsp:cNvSpPr/>
      </dsp:nvSpPr>
      <dsp:spPr>
        <a:xfrm>
          <a:off x="2016335" y="3485629"/>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5D60EB-B8F1-4C38-9A40-201A5D31087E}">
      <dsp:nvSpPr>
        <dsp:cNvPr id="0" name=""/>
        <dsp:cNvSpPr/>
      </dsp:nvSpPr>
      <dsp:spPr>
        <a:xfrm>
          <a:off x="2197354" y="3469487"/>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a:effectLst/>
              <a:latin typeface="Segoe UI" panose="020B0502040204020203" pitchFamily="34" charset="0"/>
            </a:rPr>
            <a:t>Test essentials</a:t>
          </a:r>
          <a:endParaRPr lang="en-US" sz="1400" b="1" i="0" kern="1200" dirty="0">
            <a:effectLst/>
            <a:latin typeface="Segoe UI" panose="020B0502040204020203" pitchFamily="34" charset="0"/>
          </a:endParaRPr>
        </a:p>
      </dsp:txBody>
      <dsp:txXfrm>
        <a:off x="2469739" y="3705132"/>
        <a:ext cx="1098864" cy="950647"/>
      </dsp:txXfrm>
    </dsp:sp>
    <dsp:sp modelId="{4A2C5500-3184-4951-BB7D-5C62B0CF6A94}">
      <dsp:nvSpPr>
        <dsp:cNvPr id="0" name=""/>
        <dsp:cNvSpPr/>
      </dsp:nvSpPr>
      <dsp:spPr>
        <a:xfrm>
          <a:off x="1118704" y="2267175"/>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B3DA15-7085-47DE-992D-32C9886D5398}">
      <dsp:nvSpPr>
        <dsp:cNvPr id="0" name=""/>
        <dsp:cNvSpPr/>
      </dsp:nvSpPr>
      <dsp:spPr>
        <a:xfrm>
          <a:off x="682952" y="2594900"/>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a:effectLst/>
              <a:latin typeface="Segoe UI" panose="020B0502040204020203" pitchFamily="34" charset="0"/>
            </a:rPr>
            <a:t>SSRS reporting</a:t>
          </a:r>
          <a:endParaRPr lang="en-US" sz="1400" b="1" i="0" kern="1200" dirty="0">
            <a:effectLst/>
            <a:latin typeface="Segoe UI" panose="020B0502040204020203" pitchFamily="34" charset="0"/>
          </a:endParaRPr>
        </a:p>
      </dsp:txBody>
      <dsp:txXfrm>
        <a:off x="955337" y="2830545"/>
        <a:ext cx="1098864" cy="950647"/>
      </dsp:txXfrm>
    </dsp:sp>
    <dsp:sp modelId="{FB3655A5-75C9-4F67-88DE-FF5F6157F1EB}">
      <dsp:nvSpPr>
        <dsp:cNvPr id="0" name=""/>
        <dsp:cNvSpPr/>
      </dsp:nvSpPr>
      <dsp:spPr>
        <a:xfrm>
          <a:off x="682952" y="872630"/>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Application foundation</a:t>
          </a:r>
          <a:endParaRPr lang="en-PK" sz="1400" kern="1200" dirty="0"/>
        </a:p>
      </dsp:txBody>
      <dsp:txXfrm>
        <a:off x="955337" y="1108275"/>
        <a:ext cx="1098864" cy="950647"/>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517B8-9965-45E9-8FB2-C98340C68A54}" type="datetimeFigureOut">
              <a:rPr lang="en-US" smtClean="0"/>
              <a:t>9/23/2023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05361-B235-4FE4-BBBF-9EA619936092}" type="slidenum">
              <a:rPr lang="en-US" smtClean="0"/>
              <a:t>‹#›</a:t>
            </a:fld>
            <a:endParaRPr lang="en-US"/>
          </a:p>
        </p:txBody>
      </p:sp>
    </p:spTree>
    <p:extLst>
      <p:ext uri="{BB962C8B-B14F-4D97-AF65-F5344CB8AC3E}">
        <p14:creationId xmlns:p14="http://schemas.microsoft.com/office/powerpoint/2010/main" val="57062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and Thank you for joining us today</a:t>
            </a:r>
          </a:p>
          <a:p>
            <a:endParaRPr lang="en-GB" dirty="0"/>
          </a:p>
          <a:p>
            <a:r>
              <a:rPr lang="en-GB" dirty="0"/>
              <a:t>Before we start some house keeping and basic check</a:t>
            </a:r>
          </a:p>
          <a:p>
            <a:r>
              <a:rPr lang="en-GB" dirty="0"/>
              <a:t>Can you all hear me clearly and see my screen ?</a:t>
            </a:r>
          </a:p>
          <a:p>
            <a:endParaRPr lang="en-GB" dirty="0"/>
          </a:p>
          <a:p>
            <a:r>
              <a:rPr lang="en-GB" dirty="0"/>
              <a:t>Please stay mute if you are not speaking. </a:t>
            </a:r>
          </a:p>
          <a:p>
            <a:endParaRPr lang="en-GB" dirty="0"/>
          </a:p>
          <a:p>
            <a:r>
              <a:rPr lang="en-GB" dirty="0"/>
              <a:t>We will make the session as much as interactive but in case you have a question, please hold it until we get into Q&amp;A session or drop the question in the chat so that one of moderator can response in the meantime.</a:t>
            </a:r>
          </a:p>
          <a:p>
            <a:endParaRPr lang="en-GB" dirty="0"/>
          </a:p>
          <a:p>
            <a:r>
              <a:rPr lang="en-GB" dirty="0"/>
              <a:t>Use the hand raise functionality if you want to speak up </a:t>
            </a:r>
          </a:p>
          <a:p>
            <a:endParaRPr lang="en-GB" dirty="0"/>
          </a:p>
          <a:p>
            <a:r>
              <a:rPr lang="en-GB" dirty="0"/>
              <a:t>I will keep it to basic to ensure everyone gets on the same page as we go along through the training sessions.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EF6E3F-7229-435D-9B4A-E0ABCDF45996}" type="slidenum">
              <a:rPr kumimoji="0" lang="fr-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336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EF6E3F-7229-435D-9B4A-E0ABCDF45996}" type="slidenum">
              <a:rPr kumimoji="0" lang="fr-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fr-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428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C20F-D596-1249-2532-76C13DCC3D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4F41E3FC-BBC5-9C8B-A956-F3B32A29A5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B01D7D57-B8E9-D19F-0307-4EAD6433E2E7}"/>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5" name="Footer Placeholder 4">
            <a:extLst>
              <a:ext uri="{FF2B5EF4-FFF2-40B4-BE49-F238E27FC236}">
                <a16:creationId xmlns:a16="http://schemas.microsoft.com/office/drawing/2014/main" id="{BE2AD9FA-56BB-672C-5445-11ED0588243F}"/>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6C32821-6B43-9AC8-1EA0-0B06678A91B6}"/>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3146735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0590-3045-0B81-126E-CF9DA199E6F9}"/>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3424B249-BC2D-334F-27E6-B22B6C7A2F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7BDD4B0-6218-D6F4-FAE7-059DE1BA2243}"/>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5" name="Footer Placeholder 4">
            <a:extLst>
              <a:ext uri="{FF2B5EF4-FFF2-40B4-BE49-F238E27FC236}">
                <a16:creationId xmlns:a16="http://schemas.microsoft.com/office/drawing/2014/main" id="{31EF3D55-3689-252C-D1C1-0E237672DBD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7FC5143-E9DC-D862-B83F-0CD633C4859A}"/>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816431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1807B-B173-74B1-ACDB-7CF0049012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D39003A6-A23B-F3D4-111E-1D84F33CFF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3176D92-F07C-FAB7-04CA-487159CDF3B8}"/>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5" name="Footer Placeholder 4">
            <a:extLst>
              <a:ext uri="{FF2B5EF4-FFF2-40B4-BE49-F238E27FC236}">
                <a16:creationId xmlns:a16="http://schemas.microsoft.com/office/drawing/2014/main" id="{66460A39-D5C8-D42B-45C5-F83214DBACB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981FB62-404F-84D5-63A5-3B64A3F8B387}"/>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3734128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pic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EC2F07C-06F3-4564-AFA7-FC1D549EFF5F}"/>
              </a:ext>
            </a:extLst>
          </p:cNvPr>
          <p:cNvSpPr>
            <a:spLocks noGrp="1"/>
          </p:cNvSpPr>
          <p:nvPr>
            <p:ph type="pic" sz="quarter" idx="11"/>
          </p:nvPr>
        </p:nvSpPr>
        <p:spPr>
          <a:xfrm>
            <a:off x="0" y="2"/>
            <a:ext cx="12192000" cy="6857999"/>
          </a:xfrm>
          <a:solidFill>
            <a:schemeClr val="bg2"/>
          </a:solidFill>
        </p:spPr>
        <p:txBody>
          <a:bodyPr>
            <a:noAutofit/>
          </a:bodyPr>
          <a:lstStyle/>
          <a:p>
            <a:endParaRPr lang="en-US"/>
          </a:p>
        </p:txBody>
      </p:sp>
    </p:spTree>
    <p:extLst>
      <p:ext uri="{BB962C8B-B14F-4D97-AF65-F5344CB8AC3E}">
        <p14:creationId xmlns:p14="http://schemas.microsoft.com/office/powerpoint/2010/main" val="15446293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6D10-6787-13B2-44DC-C81F316752DD}"/>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FE49A17C-FFB4-1B0E-C9B5-6D3BFCCF6C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36B27AB2-AE9A-D40E-BA53-6B1D7EEA255B}"/>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5" name="Footer Placeholder 4">
            <a:extLst>
              <a:ext uri="{FF2B5EF4-FFF2-40B4-BE49-F238E27FC236}">
                <a16:creationId xmlns:a16="http://schemas.microsoft.com/office/drawing/2014/main" id="{B1A064DD-D7A1-3CFF-D13C-3229544E03D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EC25ABE-AF57-B100-081C-AE60426FCE09}"/>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394468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C9DEF-6775-79BC-2BB3-D2479E198A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4551C582-2CE4-A0B1-FD99-F6166CE258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7D4543-9EA8-F2B0-2CD6-4D10B812C954}"/>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5" name="Footer Placeholder 4">
            <a:extLst>
              <a:ext uri="{FF2B5EF4-FFF2-40B4-BE49-F238E27FC236}">
                <a16:creationId xmlns:a16="http://schemas.microsoft.com/office/drawing/2014/main" id="{FB8E29AB-9976-F5EC-054D-68F5865CDBB3}"/>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B7621F5-E056-4D04-42BC-E7EDD4071843}"/>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147652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B9BF-1A7A-1C25-CE27-57AB7480A25E}"/>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F1A32EB2-E7CF-F10C-E143-51DD4314C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97F90401-B374-D839-EE38-E57B75093C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BF1E60A6-D46D-7614-618E-DC9BBF380BBB}"/>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6" name="Footer Placeholder 5">
            <a:extLst>
              <a:ext uri="{FF2B5EF4-FFF2-40B4-BE49-F238E27FC236}">
                <a16:creationId xmlns:a16="http://schemas.microsoft.com/office/drawing/2014/main" id="{C8A4CCA2-8B34-FB23-1857-D93E854F7BF8}"/>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105A354A-3363-A4FC-0754-21C93AEA0FFC}"/>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249575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3896-6202-83CB-2ED2-B0FABE346DD7}"/>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D91852D9-D793-2D51-CE22-A578D21084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8767F3-2A4F-1AFD-25A4-EC7354B6D5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FD070C46-22FB-AA4D-F519-33E9B588B5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94180F-2443-EA34-1EBD-F1C60454B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1B7F0C75-5B63-8335-BB54-B31621F62DF2}"/>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8" name="Footer Placeholder 7">
            <a:extLst>
              <a:ext uri="{FF2B5EF4-FFF2-40B4-BE49-F238E27FC236}">
                <a16:creationId xmlns:a16="http://schemas.microsoft.com/office/drawing/2014/main" id="{50239FD2-3ACE-D33A-4812-65EBCD8D9BCC}"/>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16EF698C-E3F7-6423-FAA4-D9AD8433CEFD}"/>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128521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7AB9-8F01-2470-1586-128DF154D24C}"/>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D706B917-9C64-702D-9CFC-3DDF07E53FCB}"/>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4" name="Footer Placeholder 3">
            <a:extLst>
              <a:ext uri="{FF2B5EF4-FFF2-40B4-BE49-F238E27FC236}">
                <a16:creationId xmlns:a16="http://schemas.microsoft.com/office/drawing/2014/main" id="{F03C3C23-A2B8-7BCF-62CA-181779AABB13}"/>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D397F339-6498-B31C-B08F-205324917AEB}"/>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201331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4C210-6599-51CE-2FBF-5A33A357C43F}"/>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3" name="Footer Placeholder 2">
            <a:extLst>
              <a:ext uri="{FF2B5EF4-FFF2-40B4-BE49-F238E27FC236}">
                <a16:creationId xmlns:a16="http://schemas.microsoft.com/office/drawing/2014/main" id="{980C15BA-E69E-6396-3BD4-3DC959F40086}"/>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80253203-AAC7-2DD0-C15D-902D4D9E9838}"/>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3475033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92E5-6750-4C07-F210-C6FE2D8F6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0D457988-BC9D-B68E-D8C9-A376CAD20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9653B9DD-63B1-D72E-F8CF-A554F0F11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59482F-34C5-6E21-5E3C-6C9E3BF266C8}"/>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6" name="Footer Placeholder 5">
            <a:extLst>
              <a:ext uri="{FF2B5EF4-FFF2-40B4-BE49-F238E27FC236}">
                <a16:creationId xmlns:a16="http://schemas.microsoft.com/office/drawing/2014/main" id="{12A9BA69-A2FC-3480-2F0D-AE148FB5A509}"/>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EF38EE21-3618-A06C-4701-6BF6234D7114}"/>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410917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3D08-7FBC-D8BC-4D0F-590A3D285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DF880ABA-2833-8157-741B-D376EAB87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4F7F2230-B082-6B78-02F6-BA1EEBB03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3F03FF-9630-C83B-EA34-CEADAEEE241F}"/>
              </a:ext>
            </a:extLst>
          </p:cNvPr>
          <p:cNvSpPr>
            <a:spLocks noGrp="1"/>
          </p:cNvSpPr>
          <p:nvPr>
            <p:ph type="dt" sz="half" idx="10"/>
          </p:nvPr>
        </p:nvSpPr>
        <p:spPr/>
        <p:txBody>
          <a:bodyPr/>
          <a:lstStyle/>
          <a:p>
            <a:fld id="{10D76D99-7937-4EC2-B013-AD03FFEC4D86}" type="datetimeFigureOut">
              <a:rPr lang="en-PK" smtClean="0"/>
              <a:t>09/23/2023</a:t>
            </a:fld>
            <a:endParaRPr lang="en-PK"/>
          </a:p>
        </p:txBody>
      </p:sp>
      <p:sp>
        <p:nvSpPr>
          <p:cNvPr id="6" name="Footer Placeholder 5">
            <a:extLst>
              <a:ext uri="{FF2B5EF4-FFF2-40B4-BE49-F238E27FC236}">
                <a16:creationId xmlns:a16="http://schemas.microsoft.com/office/drawing/2014/main" id="{A20C5533-3494-D05D-FE95-261283D33D1A}"/>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1F4D401-C1CE-1E83-27AF-7F9555BADFA6}"/>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4011594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2FB77B-4DCA-B9DD-AEDE-68D90A8D1A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8DA7C678-B62C-1393-039B-C54DB26EAF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B3FA65E-0172-660B-0429-5DF6F6A9DC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76D99-7937-4EC2-B013-AD03FFEC4D86}" type="datetimeFigureOut">
              <a:rPr lang="en-PK" smtClean="0"/>
              <a:t>09/23/2023</a:t>
            </a:fld>
            <a:endParaRPr lang="en-PK"/>
          </a:p>
        </p:txBody>
      </p:sp>
      <p:sp>
        <p:nvSpPr>
          <p:cNvPr id="5" name="Footer Placeholder 4">
            <a:extLst>
              <a:ext uri="{FF2B5EF4-FFF2-40B4-BE49-F238E27FC236}">
                <a16:creationId xmlns:a16="http://schemas.microsoft.com/office/drawing/2014/main" id="{89E65D63-9AA9-638D-DA39-6840C5D74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108D2783-1D33-967F-7B26-FC35194040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79660-8CEA-4C34-8AB3-CE9B2F118DD5}" type="slidenum">
              <a:rPr lang="en-PK" smtClean="0"/>
              <a:t>‹#›</a:t>
            </a:fld>
            <a:endParaRPr lang="en-PK"/>
          </a:p>
        </p:txBody>
      </p:sp>
    </p:spTree>
    <p:extLst>
      <p:ext uri="{BB962C8B-B14F-4D97-AF65-F5344CB8AC3E}">
        <p14:creationId xmlns:p14="http://schemas.microsoft.com/office/powerpoint/2010/main" val="4038861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learn.microsoft.com/en-us/training/paths/build-finance-operations/" TargetMode="External"/><Relationship Id="rId4" Type="http://schemas.openxmlformats.org/officeDocument/2006/relationships/hyperlink" Target="https://learn.microsoft.com/en-us/training/modules/explore-technical-architecture-finance-operation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training/modules/build-tables-finance-operations/" TargetMode="External"/><Relationship Id="rId13" Type="http://schemas.openxmlformats.org/officeDocument/2006/relationships/hyperlink" Target="https://learn.microsoft.com/en-us/training/modules/role-security-finance-operations/" TargetMode="External"/><Relationship Id="rId3" Type="http://schemas.openxmlformats.org/officeDocument/2006/relationships/hyperlink" Target="https://learn.microsoft.com/en-us/training/modules/customize-visual-studio-finance-operations/" TargetMode="External"/><Relationship Id="rId7" Type="http://schemas.openxmlformats.org/officeDocument/2006/relationships/hyperlink" Target="https://learn.microsoft.com/en-us/training/modules/build-edt-enums-finance-operations/" TargetMode="External"/><Relationship Id="rId12" Type="http://schemas.openxmlformats.org/officeDocument/2006/relationships/hyperlink" Target="https://learn.microsoft.com/en-us/training/modules/build-workspaces-finance-operations/" TargetMode="External"/><Relationship Id="rId2" Type="http://schemas.openxmlformats.org/officeDocument/2006/relationships/hyperlink" Target="https://learn.microsoft.com/en-us/training/modules/set-up-vhd-finance-operations/" TargetMode="External"/><Relationship Id="rId1" Type="http://schemas.openxmlformats.org/officeDocument/2006/relationships/slideLayout" Target="../slideLayouts/slideLayout2.xml"/><Relationship Id="rId6" Type="http://schemas.openxmlformats.org/officeDocument/2006/relationships/hyperlink" Target="https://learn.microsoft.com/en-us/training/modules/application-lifecycle-finance-operations/" TargetMode="External"/><Relationship Id="rId11" Type="http://schemas.openxmlformats.org/officeDocument/2006/relationships/hyperlink" Target="https://learn.microsoft.com/en-us/training/modules/build-reports-finance-operations/" TargetMode="External"/><Relationship Id="rId5" Type="http://schemas.openxmlformats.org/officeDocument/2006/relationships/hyperlink" Target="https://learn.microsoft.com/en-us/training/modules/develop-object-oriented-code-finance-operations/" TargetMode="External"/><Relationship Id="rId10" Type="http://schemas.openxmlformats.org/officeDocument/2006/relationships/hyperlink" Target="https://learn.microsoft.com/en-us/training/modules/create-classes-finance-operations/" TargetMode="External"/><Relationship Id="rId4" Type="http://schemas.openxmlformats.org/officeDocument/2006/relationships/hyperlink" Target="https://learn.microsoft.com/en-us/training/modules/get-started-xpp-finance-operations/" TargetMode="External"/><Relationship Id="rId9" Type="http://schemas.openxmlformats.org/officeDocument/2006/relationships/hyperlink" Target="https://learn.microsoft.com/en-us/training/modules/build-forms-optimize-finance-operations/" TargetMode="External"/><Relationship Id="rId14" Type="http://schemas.openxmlformats.org/officeDocument/2006/relationships/hyperlink" Target="https://learn.microsoft.com/en-us/training/modules/apply-basic-performance-optimization-finance-operation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training/modules/set-up-vhd-finance-operations/set-virtual-hard-disk" TargetMode="External"/><Relationship Id="rId2" Type="http://schemas.openxmlformats.org/officeDocument/2006/relationships/hyperlink" Target="https://learn.microsoft.com/en-us/training/modules/set-up-vhd-finance-operations/introducti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hyperlink" Target="https://learn.microsoft.com/en-us/training/modules/set-up-vhd-finance-operations/set-manage-downloadab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earn.microsoft.com/en-us/training/modules/set-up-vhd-finance-operations/upgrade-virtual-hard-disk" TargetMode="External"/><Relationship Id="rId1" Type="http://schemas.openxmlformats.org/officeDocument/2006/relationships/slideLayout" Target="../slideLayouts/slideLayout2.xml"/><Relationship Id="rId5" Type="http://schemas.openxmlformats.org/officeDocument/2006/relationships/hyperlink" Target="https://learn.microsoft.com/en-us/training/modules/set-up-vhd-finance-operations/exercise-install-virtual-machine"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training/modules/customize-visual-studio-finance-operations/1-introduction" TargetMode="External"/><Relationship Id="rId2" Type="http://schemas.openxmlformats.org/officeDocument/2006/relationships/hyperlink" Target="https://learn.microsoft.com/en-us/training/modules/customize-visual-studio-finance-operations/"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earn.microsoft.com/en-us/training/modules/customize-visual-studio-finance-operations/2-projects" TargetMode="External"/><Relationship Id="rId1" Type="http://schemas.openxmlformats.org/officeDocument/2006/relationships/slideLayout" Target="../slideLayouts/slideLayout2.xml"/><Relationship Id="rId4" Type="http://schemas.openxmlformats.org/officeDocument/2006/relationships/hyperlink" Target="https://www.microsoft.com/en-us/videoplayer/embed/RE4bbcG?postJsllMsg=tru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earn.microsoft.com/en-us/training/modules/customize-visual-studio-finance-operations/3-metadata"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training/modules/customize-visual-studio-finance-operations/5-synchronize" TargetMode="External"/><Relationship Id="rId2" Type="http://schemas.openxmlformats.org/officeDocument/2006/relationships/hyperlink" Target="https://learn.microsoft.com/en-us/training/modules/customize-visual-studio-finance-operations/4-deploy"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earn.microsoft.com/en-us/training/modules/customize-visual-studio-finance-operations/6-element-desig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build-finance-operations/" TargetMode="External"/><Relationship Id="rId2" Type="http://schemas.openxmlformats.org/officeDocument/2006/relationships/hyperlink" Target="https://learn.microsoft.com/en-us/training/modules/explore-technical-architecture-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paths/extending-finance-operatio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earn.microsoft.com/en-us/training/modules/customize-visual-studio-finance-operations/4-deploy"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training/modules/get-started-xpp-finance-operations/1-introduction" TargetMode="External"/><Relationship Id="rId2" Type="http://schemas.openxmlformats.org/officeDocument/2006/relationships/hyperlink" Target="https://learn.microsoft.com/en-us/training/modules/get-started-xpp-finance-operations/" TargetMode="External"/><Relationship Id="rId1" Type="http://schemas.openxmlformats.org/officeDocument/2006/relationships/slideLayout" Target="../slideLayouts/slideLayout2.xml"/><Relationship Id="rId5" Type="http://schemas.openxmlformats.org/officeDocument/2006/relationships/hyperlink" Target="https://www.microsoft.com/en-us/videoplayer/embed/RE4bJ1i?postJsllMsg=true" TargetMode="External"/><Relationship Id="rId4" Type="http://schemas.openxmlformats.org/officeDocument/2006/relationships/hyperlink" Target="https://learn.microsoft.com/en-us/training/modules/get-started-xpp-finance-operations/2-base-type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learn.microsoft.com/en-us/training/modules/get-started-xpp-finance-operations/3-construct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learn.microsoft.com/en-us/training/modules/get-started-xpp-finance-operations/4-sq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training/modules/get-started-xpp-finance-operations/6-exceptions" TargetMode="External"/><Relationship Id="rId2" Type="http://schemas.openxmlformats.org/officeDocument/2006/relationships/hyperlink" Target="https://learn.microsoft.com/en-us/training/modules/get-started-xpp-finance-operations/5-cond-statement"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training/modules/get-started-xpp-finance-operations/8-runtime" TargetMode="External"/><Relationship Id="rId2" Type="http://schemas.openxmlformats.org/officeDocument/2006/relationships/hyperlink" Target="https://learn.microsoft.com/en-us/training/modules/get-started-xpp-finance-operations/7-const-valu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learn.microsoft.com/en-us/training/modules/get-started-xpp-finance-operations/9-dotne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training/modules/develop-object-oriented-code-finance-operations/1-introduction" TargetMode="External"/><Relationship Id="rId2" Type="http://schemas.openxmlformats.org/officeDocument/2006/relationships/hyperlink" Target="https://learn.microsoft.com/en-us/training/modules/develop-object-oriented-code-finance-operations/"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learn.microsoft.com/en-us/training/modules/develop-object-oriented-code-finance-operations/2-inheritanc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earn.microsoft.com/en-us/training/modules/develop-object-oriented-code-finance-operations/3-attribut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learn.microsoft.com/en-us/training/modules/develop-object-oriented-code-finance-operations/4-chain-comman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learn.microsoft.com/en-us/training/modules/develop-object-oriented-code-finance-operations/5-scop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learn.microsoft.com/en-us/training/modules/develop-object-oriented-code-finance-operations/7-exercise" TargetMode="External"/><Relationship Id="rId2" Type="http://schemas.openxmlformats.org/officeDocument/2006/relationships/hyperlink" Target="https://learn.microsoft.com/en-us/training/modules/develop-object-oriented-code-finance-operations/6-interface"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training/modules/application-lifecycle-finance-operations/01-alm/?ns-enrollment-type=learningpath&amp;ns-enrollment-id=learn-dynamics.build-dynamics-365-finance-operations" TargetMode="External"/><Relationship Id="rId2" Type="http://schemas.openxmlformats.org/officeDocument/2006/relationships/hyperlink" Target="https://learn.microsoft.com/en-us/training/modules/application-lifecycle-finance-operations/"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hyperlink" Target="https://learn.microsoft.com/en-us/training/modules/application-lifecycle-finance-operations/02-model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training/modules/application-lifecycle-finance-operations/upgrade/?ns-enrollment-type=learningpath&amp;ns-enrollment-id=learn-dynamics.build-dynamics-365-finance-operations" TargetMode="External"/><Relationship Id="rId2" Type="http://schemas.openxmlformats.org/officeDocument/2006/relationships/hyperlink" Target="https://learn.microsoft.com/en-us/training/modules/application-lifecycle-finance-operations/03-plan/?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learn.microsoft.com/en-us/training/modules/application-lifecycle-finance-operations/04-release/?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training/modules/build-edt-enums-finance-operations/1-introduction/?ns-enrollment-type=learningpath&amp;ns-enrollment-id=learn-dynamics.build-dynamics-365-finance-operations" TargetMode="External"/><Relationship Id="rId2" Type="http://schemas.openxmlformats.org/officeDocument/2006/relationships/hyperlink" Target="https://learn.microsoft.com/en-us/training/modules/build-edt-enums-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modules/build-edt-enums-finance-operations/2-edt/?ns-enrollment-type=learningpath&amp;ns-enrollment-id=learn-dynamics.build-dynamics-365-finance-operatio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learn.microsoft.com/en-us/training/modules/build-edt-enums-finance-operations/3-base-enum/?ns-enrollment-type=learningpath&amp;ns-enrollment-id=learn-dynamics.build-dynamics-365-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modules/build-edt-enums-finance-operations/4-lab/?ns-enrollment-type=learningpath&amp;ns-enrollment-id=learn-dynamics.build-dynamics-365-finance-operation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training/modules/build-tables-finance-operations/1-create" TargetMode="External"/><Relationship Id="rId2" Type="http://schemas.openxmlformats.org/officeDocument/2006/relationships/hyperlink" Target="https://learn.microsoft.com/en-us/training/modules/build-tables-finance-operat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earn.microsoft.com/en-us/training/modules/build-tables-finance-operations/2-propertie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hyperlink" Target="https://learn.microsoft.com/en-us/training/modules/build-tables-finance-operations/3-add-fields/?ns-enrollment-type=learningpath&amp;ns-enrollment-id=learn-dynamics.build-dynamics-365-finance-operations"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training/modules/build-tables-finance-operations/4-exercise/?ns-enrollment-type=learningpath&amp;ns-enrollment-id=learn-dynamics.build-dynamics-365-finance-operations" TargetMode="External"/><Relationship Id="rId2" Type="http://schemas.openxmlformats.org/officeDocument/2006/relationships/hyperlink" Target="https://learn.microsoft.com/en-us/training/modules/build-tables-finance-operations/table-method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training/modules/build-forms-optimize-finance-operations/1-introduction/?ns-enrollment-type=learningpath&amp;ns-enrollment-id=learn-dynamics.build-dynamics-365-finance-operations" TargetMode="External"/><Relationship Id="rId2" Type="http://schemas.openxmlformats.org/officeDocument/2006/relationships/hyperlink" Target="https://learn.microsoft.com/en-us/training/modules/build-forms-optimize-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modules/build-forms-optimize-finance-operations/2-new-form/?ns-enrollment-type=learningpath&amp;ns-enrollment-id=learn-dynamics.build-dynamics-365-finance-operation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learn.microsoft.com/en-us/training/modules/build-forms-optimize-finance-operations/3-data-source/?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learn.microsoft.com/en-us/training/modules/build-forms-optimize-finance-operations/4-grid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learn.microsoft.com/en-us/training/modules/build-forms-optimize-finance-operations/form-method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learn.microsoft.com/en-us/training/modules/build-forms-optimize-finance-operations/form-method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learn.microsoft.com/en-us/training/modules/build-forms-optimize-finance-operations/5-menu-item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training/modules/get-started-xpp-finance-operations/5-cond-statement" TargetMode="External"/><Relationship Id="rId2" Type="http://schemas.openxmlformats.org/officeDocument/2006/relationships/hyperlink" Target="https://learn.microsoft.com/en-us/training/modules/build-forms-optimize-finance-operations/6-test-form/?ns-enrollment-type=learningpath&amp;ns-enrollment-id=learn-dynamics.build-dynamics-365-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modules/build-forms-optimize-finance-operations/7-optimize/?ns-enrollment-type=learningpath&amp;ns-enrollment-id=learn-dynamics.build-dynamics-365-finance-operation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learn.microsoft.com/en-us/training/modules/build-forms-optimize-finance-operations/9-exercise/?ns-enrollment-type=learningpath&amp;ns-enrollment-id=learn-dynamics.build-dynamics-365-finance-operations" TargetMode="External"/><Relationship Id="rId2" Type="http://schemas.openxmlformats.org/officeDocument/2006/relationships/hyperlink" Target="https://learn.microsoft.com/en-us/training/modules/build-forms-optimize-finance-operations/8-form-load/?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en-us/training/modules/create-classes-finance-operations/1-introduction" TargetMode="External"/><Relationship Id="rId2" Type="http://schemas.openxmlformats.org/officeDocument/2006/relationships/hyperlink" Target="https://learn.microsoft.com/en-us/training/modules/create-classes-finance-operations/"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hyperlink" Target="https://learn.microsoft.com/en-us/training/modules/create-classes-finance-operations/3-code/?ns-enrollment-type=learningpath&amp;ns-enrollment-id=learn-dynamics.build-dynamics-365-finance-operations"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learn.microsoft.com/en-us/training/modules/create-classes-finance-operations/5-exercise/?ns-enrollment-type=learningpath&amp;ns-enrollment-id=learn-dynamics.build-dynamics-365-finance-operations" TargetMode="External"/><Relationship Id="rId2" Type="http://schemas.openxmlformats.org/officeDocument/2006/relationships/hyperlink" Target="https://learn.microsoft.com/en-us/training/modules/create-classes-finance-operations/4-data/?ns-enrollment-type=learningpath&amp;ns-enrollment-id=learn-dynamics.build-dynamics-365-finance-operations"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training/modules/build-reports-finance-operations/implement-business-document-management/?ns-enrollment-type=learningpath&amp;ns-enrollment-id=learn-dynamics.build-dynamics-365-finance-operations" TargetMode="External"/><Relationship Id="rId2" Type="http://schemas.openxmlformats.org/officeDocument/2006/relationships/hyperlink" Target="https://learn.microsoft.com/en-us/training/modules/build-reports-finance-operations/"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learn.microsoft.com/en-us/training/modules/build-reports-finance-operations/01-ssrs-report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learn.microsoft.com/en-us/training/modules/build-reports-finance-operations/query-objects-query-builder/?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training/modules/build-reports-finance-operations/02-power-bi-reports" TargetMode="External"/><Relationship Id="rId2" Type="http://schemas.openxmlformats.org/officeDocument/2006/relationships/hyperlink" Target="https://learn.microsoft.com/en-us/training/modules/build-reports-finance-operations/02-power-bi-report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training/modules/build-reports-finance-operations/04-exercise/?ns-enrollment-type=learningpath&amp;ns-enrollment-id=learn-dynamics.build-dynamics-365-finance-operations" TargetMode="External"/><Relationship Id="rId2" Type="http://schemas.openxmlformats.org/officeDocument/2006/relationships/hyperlink" Target="https://learn.microsoft.com/en-us/training/modules/build-reports-finance-operations/03-excel-report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learn.microsoft.com/en-us/training/modules/build-workspaces-finance-operation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learn.microsoft.com/en-us/training/modules/build-workspaces-finance-operations/1-kpi"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hyperlink" Target="https://learn.microsoft.com/en-us/training/modules/build-workspaces-finance-operations/1-kpi"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training/modules/build-workspaces-finance-operations/2-drill-through/?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learn.microsoft.com/en-us/training/modules/build-workspaces-finance-operations/2-drill-through"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learn.microsoft.com/en-us/training/modules/build-workspaces-finance-operations/4-built-in-kpi/?ns-enrollment-type=learningpath&amp;ns-enrollment-id=learn-dynamics.build-dynamics-365-finance-operations" TargetMode="External"/><Relationship Id="rId2" Type="http://schemas.openxmlformats.org/officeDocument/2006/relationships/hyperlink" Target="https://learn.microsoft.com/en-us/training/modules/build-workspaces-finance-operations/3-reusable-rdl/?ns-enrollment-type=learningpath&amp;ns-enrollment-id=learn-dynamics.build-dynamics-365-finance-operations" TargetMode="External"/><Relationship Id="rId1" Type="http://schemas.openxmlformats.org/officeDocument/2006/relationships/slideLayout" Target="../slideLayouts/slideLayout2.xml"/><Relationship Id="rId5" Type="http://schemas.openxmlformats.org/officeDocument/2006/relationships/hyperlink" Target="https://learn.microsoft.com/en-us/training/modules/build-workspaces-finance-operations/5-exercise/?ns-enrollment-type=learningpath&amp;ns-enrollment-id=learn-dynamics.build-dynamics-365-finance-operations" TargetMode="Externa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hyperlink" Target="https://learn.microsoft.com/en-us/training/modules/role-security-finance-operation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learn.microsoft.com/en-us/training/modules/role-security-finance-operations/1-introduction/?ns-enrollment-type=learningpath&amp;ns-enrollment-id=learn-dynamics.build-dynamics-365-finance-operations" TargetMode="Externa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en-us/training/modules/role-security-finance-operations/4-xds/?ns-enrollment-type=learningpath&amp;ns-enrollment-id=learn-dynamics.build-dynamics-365-finance-operations" TargetMode="External"/><Relationship Id="rId1" Type="http://schemas.openxmlformats.org/officeDocument/2006/relationships/slideLayout" Target="../slideLayouts/slideLayout2.xml"/><Relationship Id="rId5" Type="http://schemas.openxmlformats.org/officeDocument/2006/relationships/hyperlink" Target="https://learn.microsoft.com/en-us/training/modules/role-security-finance-operations/6-exercise/?ns-enrollment-type=learningpath&amp;ns-enrollment-id=learn-dynamics.build-dynamics-365-finance-operations" TargetMode="External"/><Relationship Id="rId4" Type="http://schemas.openxmlformats.org/officeDocument/2006/relationships/hyperlink" Target="https://learn.microsoft.com/en-us/training/modules/role-security-finance-operations/5-security/?ns-enrollment-type=learningpath&amp;ns-enrollment-id=learn-dynamics.build-dynamics-365-finance-operations"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learn.microsoft.com/en-us/training/modules/apply-basic-performance-optimization-finance-oper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learn.microsoft.com/en-us/training/modules/apply-basic-performance-optimization-finance-operations/2-caching/?ns-enrollment-type=learningpath&amp;ns-enrollment-id=learn-dynamics.build-dynamics-365-finance-operations" TargetMode="External"/><Relationship Id="rId2" Type="http://schemas.openxmlformats.org/officeDocument/2006/relationships/hyperlink" Target="https://learn.microsoft.com/en-us/training/modules/apply-basic-performance-optimization-finance-operations/1-introductio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earn.microsoft.com/en-us/training/modules/apply-basic-performance-optimization-finance-operations/3-table/?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learn.microsoft.com/en-us/training/modules/apply-basic-performance-optimization-finance-operations/5-queries/?ns-enrollment-type=learningpath&amp;ns-enrollment-id=learn-dynamics.build-dynamics-365-finance-operations" TargetMode="External"/><Relationship Id="rId2" Type="http://schemas.openxmlformats.org/officeDocument/2006/relationships/hyperlink" Target="https://learn.microsoft.com/en-us/training/modules/apply-basic-performance-optimization-finance-operations/4-statements/?ns-enrollment-type=learningpath&amp;ns-enrollment-id=learn-dynamics.build-dynamics-365-finance-operations"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learn.microsoft.com/en-us/training/modules/apply-basic-performance-optimization-finance-operations/7-concurrency/?ns-enrollment-type=learningpath&amp;ns-enrollment-id=learn-dynamics.build-dynamics-365-finance-operations" TargetMode="External"/><Relationship Id="rId2" Type="http://schemas.openxmlformats.org/officeDocument/2006/relationships/hyperlink" Target="https://learn.microsoft.com/en-us/training/modules/apply-basic-performance-optimization-finance-operations/6-variable-scope/?ns-enrollment-type=learningpath&amp;ns-enrollment-id=learn-dynamics.build-dynamics-365-finance-operations"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training/modules/apply-basic-performance-optimization-finance-operations/9-async/?ns-enrollment-type=learningpath&amp;ns-enrollment-id=learn-dynamics.build-dynamics-365-finance-operations" TargetMode="External"/><Relationship Id="rId2" Type="http://schemas.openxmlformats.org/officeDocument/2006/relationships/hyperlink" Target="https://learn.microsoft.com/en-us/training/modules/apply-basic-performance-optimization-finance-operations/8-algorithms/?ns-enrollment-type=learningpath&amp;ns-enrollment-id=learn-dynamics.build-dynamics-365-finance-operations" TargetMode="External"/><Relationship Id="rId1" Type="http://schemas.openxmlformats.org/officeDocument/2006/relationships/slideLayout" Target="../slideLayouts/slideLayout2.xml"/><Relationship Id="rId5" Type="http://schemas.openxmlformats.org/officeDocument/2006/relationships/hyperlink" Target="https://learn.microsoft.com/en-us/training/modules/apply-basic-performance-optimization-finance-operations/10-exercise/?ns-enrollment-type=learningpath&amp;ns-enrollment-id=learn-dynamics.build-dynamics-365-finance-operations" TargetMode="External"/><Relationship Id="rId4" Type="http://schemas.openxmlformats.org/officeDocument/2006/relationships/hyperlink" Target="https://learn.microsoft.com/en-us/training/modules/apply-basic-performance-optimization-finance-operations/9-1-power-shell/?ns-enrollment-type=learningpath&amp;ns-enrollment-id=learn-dynamics.build-dynamics-365-finance-operations"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Graphical user interface&#10;&#10;Description automatically generated">
            <a:extLst>
              <a:ext uri="{FF2B5EF4-FFF2-40B4-BE49-F238E27FC236}">
                <a16:creationId xmlns:a16="http://schemas.microsoft.com/office/drawing/2014/main" id="{99401BFE-6F2D-450F-8797-CD75F12D02FD}"/>
              </a:ext>
            </a:extLst>
          </p:cNvPr>
          <p:cNvPicPr>
            <a:picLocks noGrp="1" noChangeAspect="1"/>
          </p:cNvPicPr>
          <p:nvPr>
            <p:ph type="pic" sz="quarter" idx="11"/>
          </p:nvPr>
        </p:nvPicPr>
        <p:blipFill rotWithShape="1">
          <a:blip r:embed="rId3"/>
          <a:srcRect r="432" b="1"/>
          <a:stretch/>
        </p:blipFill>
        <p:spPr>
          <a:xfrm>
            <a:off x="21" y="489"/>
            <a:ext cx="12191980" cy="6857026"/>
          </a:xfrm>
          <a:noFill/>
        </p:spPr>
      </p:pic>
      <p:sp>
        <p:nvSpPr>
          <p:cNvPr id="17" name="TextBox 16">
            <a:extLst>
              <a:ext uri="{FF2B5EF4-FFF2-40B4-BE49-F238E27FC236}">
                <a16:creationId xmlns:a16="http://schemas.microsoft.com/office/drawing/2014/main" id="{1F67070E-9E41-459B-A1A5-CC68AF6F3FB2}"/>
              </a:ext>
            </a:extLst>
          </p:cNvPr>
          <p:cNvSpPr txBox="1"/>
          <p:nvPr/>
        </p:nvSpPr>
        <p:spPr>
          <a:xfrm>
            <a:off x="1925367" y="1848688"/>
            <a:ext cx="8656345" cy="3102131"/>
          </a:xfrm>
          <a:prstGeom prst="rect">
            <a:avLst/>
          </a:prstGeom>
          <a:noFill/>
        </p:spPr>
        <p:txBody>
          <a:bodyPr wrap="square">
            <a:spAutoFit/>
          </a:bodyPr>
          <a:lstStyle/>
          <a:p>
            <a:pPr algn="ctr">
              <a:lnSpc>
                <a:spcPct val="90000"/>
              </a:lnSpc>
              <a:spcAft>
                <a:spcPts val="588"/>
              </a:spcAft>
            </a:pPr>
            <a:r>
              <a:rPr lang="en-GB" sz="5294" b="1" u="sng" dirty="0">
                <a:solidFill>
                  <a:schemeClr val="bg1"/>
                </a:solidFill>
              </a:rPr>
              <a:t>Welcome</a:t>
            </a:r>
            <a:r>
              <a:rPr lang="en-GB" sz="5294" b="1" dirty="0">
                <a:solidFill>
                  <a:schemeClr val="bg1"/>
                </a:solidFill>
              </a:rPr>
              <a:t> </a:t>
            </a:r>
            <a:br>
              <a:rPr lang="en-GB" sz="5294" b="1" dirty="0">
                <a:solidFill>
                  <a:schemeClr val="bg1"/>
                </a:solidFill>
              </a:rPr>
            </a:br>
            <a:r>
              <a:rPr lang="en-GB" sz="5294" b="1" dirty="0">
                <a:solidFill>
                  <a:schemeClr val="bg1"/>
                </a:solidFill>
              </a:rPr>
              <a:t>Microsoft Business Applications</a:t>
            </a:r>
          </a:p>
          <a:p>
            <a:pPr algn="ctr">
              <a:lnSpc>
                <a:spcPct val="90000"/>
              </a:lnSpc>
              <a:spcAft>
                <a:spcPts val="588"/>
              </a:spcAft>
            </a:pPr>
            <a:endParaRPr lang="en-GB" sz="5294" b="1" dirty="0">
              <a:solidFill>
                <a:schemeClr val="bg1"/>
              </a:solidFill>
            </a:endParaRPr>
          </a:p>
        </p:txBody>
      </p:sp>
      <p:sp>
        <p:nvSpPr>
          <p:cNvPr id="2" name="TextBox 1">
            <a:extLst>
              <a:ext uri="{FF2B5EF4-FFF2-40B4-BE49-F238E27FC236}">
                <a16:creationId xmlns:a16="http://schemas.microsoft.com/office/drawing/2014/main" id="{84CBA3ED-C0F9-A352-213C-08B3D1475232}"/>
              </a:ext>
            </a:extLst>
          </p:cNvPr>
          <p:cNvSpPr txBox="1"/>
          <p:nvPr/>
        </p:nvSpPr>
        <p:spPr>
          <a:xfrm>
            <a:off x="2284463" y="4433214"/>
            <a:ext cx="8134155" cy="1569660"/>
          </a:xfrm>
          <a:prstGeom prst="rect">
            <a:avLst/>
          </a:prstGeom>
          <a:noFill/>
        </p:spPr>
        <p:txBody>
          <a:bodyPr wrap="square" rtlCol="0">
            <a:spAutoFit/>
          </a:bodyPr>
          <a:lstStyle/>
          <a:p>
            <a:r>
              <a:rPr lang="en-US" sz="2400" dirty="0">
                <a:solidFill>
                  <a:schemeClr val="bg1"/>
                </a:solidFill>
                <a:latin typeface="Aptos Black" panose="020F0502020204030204" pitchFamily="34" charset="0"/>
              </a:rPr>
              <a:t>F&amp;O Lecture  2: </a:t>
            </a:r>
            <a:r>
              <a:rPr lang="en-US" sz="2400" b="1" dirty="0">
                <a:solidFill>
                  <a:schemeClr val="accent4">
                    <a:lumMod val="60000"/>
                    <a:lumOff val="40000"/>
                  </a:schemeClr>
                </a:solidFill>
                <a:latin typeface="Aptos Black" panose="020F0502020204030204" pitchFamily="34" charset="0"/>
                <a:hlinkClick r:id="rId4">
                  <a:extLst>
                    <a:ext uri="{A12FA001-AC4F-418D-AE19-62706E023703}">
                      <ahyp:hlinkClr xmlns:ahyp="http://schemas.microsoft.com/office/drawing/2018/hyperlinkcolor" val="tx"/>
                    </a:ext>
                  </a:extLst>
                </a:hlinkClick>
              </a:rPr>
              <a:t>Explore the technical architecture of finance and operations apps</a:t>
            </a:r>
            <a:endParaRPr lang="en-US" sz="2400" b="1" dirty="0">
              <a:solidFill>
                <a:schemeClr val="accent4">
                  <a:lumMod val="60000"/>
                  <a:lumOff val="40000"/>
                </a:schemeClr>
              </a:solidFill>
              <a:latin typeface="Aptos Black" panose="020F0502020204030204" pitchFamily="34" charset="0"/>
            </a:endParaRPr>
          </a:p>
          <a:p>
            <a:r>
              <a:rPr lang="en-US" sz="2400" b="1" dirty="0">
                <a:solidFill>
                  <a:schemeClr val="accent4">
                    <a:lumMod val="60000"/>
                    <a:lumOff val="40000"/>
                  </a:schemeClr>
                </a:solidFill>
                <a:latin typeface="Aptos Black" panose="020F0502020204030204" pitchFamily="34" charset="0"/>
                <a:hlinkClick r:id="rId5">
                  <a:extLst>
                    <a:ext uri="{A12FA001-AC4F-418D-AE19-62706E023703}">
                      <ahyp:hlinkClr xmlns:ahyp="http://schemas.microsoft.com/office/drawing/2018/hyperlinkcolor" val="tx"/>
                    </a:ext>
                  </a:extLst>
                </a:hlinkClick>
              </a:rPr>
              <a:t>Build finance and operations apps</a:t>
            </a:r>
            <a:endParaRPr lang="en-US" sz="2400" b="1" dirty="0">
              <a:solidFill>
                <a:schemeClr val="accent4">
                  <a:lumMod val="60000"/>
                  <a:lumOff val="40000"/>
                </a:schemeClr>
              </a:solidFill>
              <a:latin typeface="Aptos Black" panose="020F0502020204030204" pitchFamily="34" charset="0"/>
            </a:endParaRPr>
          </a:p>
          <a:p>
            <a:endParaRPr lang="en-PK" sz="2400" dirty="0"/>
          </a:p>
        </p:txBody>
      </p:sp>
    </p:spTree>
    <p:extLst>
      <p:ext uri="{BB962C8B-B14F-4D97-AF65-F5344CB8AC3E}">
        <p14:creationId xmlns:p14="http://schemas.microsoft.com/office/powerpoint/2010/main" val="40823814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5867-40F3-2C3F-D313-FB8AE02FE56F}"/>
              </a:ext>
            </a:extLst>
          </p:cNvPr>
          <p:cNvSpPr>
            <a:spLocks noGrp="1"/>
          </p:cNvSpPr>
          <p:nvPr>
            <p:ph type="title"/>
          </p:nvPr>
        </p:nvSpPr>
        <p:spPr>
          <a:xfrm>
            <a:off x="325582" y="378980"/>
            <a:ext cx="10515600" cy="854075"/>
          </a:xfrm>
        </p:spPr>
        <p:txBody>
          <a:bodyPr>
            <a:normAutofit fontScale="90000"/>
          </a:bodyPr>
          <a:lstStyle/>
          <a:p>
            <a:r>
              <a:rPr lang="en-US" b="1" i="0" dirty="0">
                <a:effectLst/>
                <a:latin typeface="Segoe UI" panose="020B0502040204020203" pitchFamily="34" charset="0"/>
              </a:rPr>
              <a:t>Conform code to organization policies</a:t>
            </a:r>
            <a:br>
              <a:rPr lang="en-US" b="1" i="0" dirty="0">
                <a:effectLst/>
                <a:latin typeface="Segoe UI" panose="020B0502040204020203" pitchFamily="34" charset="0"/>
              </a:rPr>
            </a:br>
            <a:endParaRPr lang="en-PK" dirty="0"/>
          </a:p>
        </p:txBody>
      </p:sp>
      <p:sp>
        <p:nvSpPr>
          <p:cNvPr id="3" name="Content Placeholder 2">
            <a:extLst>
              <a:ext uri="{FF2B5EF4-FFF2-40B4-BE49-F238E27FC236}">
                <a16:creationId xmlns:a16="http://schemas.microsoft.com/office/drawing/2014/main" id="{D198592E-5B90-D791-2EDE-C8D2A7A9CCE9}"/>
              </a:ext>
            </a:extLst>
          </p:cNvPr>
          <p:cNvSpPr>
            <a:spLocks noGrp="1"/>
          </p:cNvSpPr>
          <p:nvPr>
            <p:ph idx="1"/>
          </p:nvPr>
        </p:nvSpPr>
        <p:spPr>
          <a:xfrm>
            <a:off x="325582" y="1063625"/>
            <a:ext cx="11540836" cy="5572702"/>
          </a:xfrm>
        </p:spPr>
        <p:txBody>
          <a:bodyPr>
            <a:normAutofit/>
          </a:bodyPr>
          <a:lstStyle/>
          <a:p>
            <a:r>
              <a:rPr lang="en-US" sz="2400" b="0" i="0" dirty="0">
                <a:effectLst/>
                <a:latin typeface="Google Sans"/>
              </a:rPr>
              <a:t>Developers should follow best practices to ensure that their code is high-quality and meets organizational policies.</a:t>
            </a:r>
          </a:p>
          <a:p>
            <a:r>
              <a:rPr lang="en-US" sz="2000" b="0" i="0" dirty="0">
                <a:effectLst/>
                <a:latin typeface="Söhne"/>
              </a:rPr>
              <a:t>Lifecycle Services (LCS) aids developers in managing the lifecycle of finance and operations implementations, offering tools for deploying and maintaining cloud-based or on-premises environments, including Cloud-hosted environments for Azure AD deployment of various types of environments.</a:t>
            </a:r>
            <a:endParaRPr lang="en-PK" sz="3200" dirty="0"/>
          </a:p>
        </p:txBody>
      </p:sp>
    </p:spTree>
    <p:extLst>
      <p:ext uri="{BB962C8B-B14F-4D97-AF65-F5344CB8AC3E}">
        <p14:creationId xmlns:p14="http://schemas.microsoft.com/office/powerpoint/2010/main" val="2012501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2D2D-8E29-B31D-E105-0389F08AE04A}"/>
              </a:ext>
            </a:extLst>
          </p:cNvPr>
          <p:cNvSpPr>
            <a:spLocks noGrp="1"/>
          </p:cNvSpPr>
          <p:nvPr>
            <p:ph type="title"/>
          </p:nvPr>
        </p:nvSpPr>
        <p:spPr>
          <a:xfrm>
            <a:off x="145472" y="350981"/>
            <a:ext cx="10661073" cy="1089892"/>
          </a:xfrm>
        </p:spPr>
        <p:txBody>
          <a:bodyPr>
            <a:noAutofit/>
          </a:bodyPr>
          <a:lstStyle/>
          <a:p>
            <a:r>
              <a:rPr lang="en-US" sz="4000" b="1" i="0" dirty="0">
                <a:solidFill>
                  <a:schemeClr val="accent1">
                    <a:lumMod val="75000"/>
                  </a:schemeClr>
                </a:solidFill>
                <a:effectLst/>
                <a:latin typeface="Segoe UI" panose="020B0502040204020203" pitchFamily="34" charset="0"/>
              </a:rPr>
              <a:t>Build finance and operations apps</a:t>
            </a:r>
            <a:br>
              <a:rPr lang="en-US" sz="4000" b="1" i="0" dirty="0">
                <a:solidFill>
                  <a:schemeClr val="accent1">
                    <a:lumMod val="75000"/>
                  </a:schemeClr>
                </a:solidFill>
                <a:effectLst/>
                <a:latin typeface="Segoe UI" panose="020B0502040204020203" pitchFamily="34" charset="0"/>
              </a:rPr>
            </a:br>
            <a:endParaRPr lang="en-PK" sz="4000" dirty="0">
              <a:solidFill>
                <a:schemeClr val="accent1">
                  <a:lumMod val="75000"/>
                </a:schemeClr>
              </a:solidFill>
            </a:endParaRPr>
          </a:p>
        </p:txBody>
      </p:sp>
      <p:sp>
        <p:nvSpPr>
          <p:cNvPr id="3" name="Content Placeholder 2">
            <a:extLst>
              <a:ext uri="{FF2B5EF4-FFF2-40B4-BE49-F238E27FC236}">
                <a16:creationId xmlns:a16="http://schemas.microsoft.com/office/drawing/2014/main" id="{B830A902-F2BF-92E6-AD83-D0DAF9AF5E29}"/>
              </a:ext>
            </a:extLst>
          </p:cNvPr>
          <p:cNvSpPr>
            <a:spLocks noGrp="1"/>
          </p:cNvSpPr>
          <p:nvPr>
            <p:ph idx="1"/>
          </p:nvPr>
        </p:nvSpPr>
        <p:spPr>
          <a:xfrm>
            <a:off x="145472" y="1243155"/>
            <a:ext cx="11727873" cy="5586846"/>
          </a:xfrm>
        </p:spPr>
        <p:txBody>
          <a:bodyPr>
            <a:normAutofit/>
          </a:bodyPr>
          <a:lstStyle/>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Set up a VHD for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Start developing for finance and operations apps by using Visual Studio</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Get started with development using X++ in finance and operations apps</a:t>
            </a:r>
            <a:r>
              <a:rPr lang="en-US" sz="2000" b="1" i="0" u="sng" dirty="0">
                <a:solidFill>
                  <a:schemeClr val="accent1">
                    <a:lumMod val="75000"/>
                  </a:schemeClr>
                </a:solidFill>
                <a:effectLst/>
                <a:latin typeface="Segoe UI" panose="020B0502040204020203" pitchFamily="34" charset="0"/>
              </a:rPr>
              <a:t> </a:t>
            </a: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Develop object-oriented code in finance and operations apps</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6">
                  <a:extLst>
                    <a:ext uri="{A12FA001-AC4F-418D-AE19-62706E023703}">
                      <ahyp:hlinkClr xmlns:ahyp="http://schemas.microsoft.com/office/drawing/2018/hyperlinkcolor" val="tx"/>
                    </a:ext>
                  </a:extLst>
                </a:hlinkClick>
              </a:rPr>
              <a:t>Implement application lifecycle management in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Build extended data types and enumerations for finance and operations apps</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8">
                  <a:extLst>
                    <a:ext uri="{A12FA001-AC4F-418D-AE19-62706E023703}">
                      <ahyp:hlinkClr xmlns:ahyp="http://schemas.microsoft.com/office/drawing/2018/hyperlinkcolor" val="tx"/>
                    </a:ext>
                  </a:extLst>
                </a:hlinkClick>
              </a:rPr>
              <a:t>Build tables in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9">
                  <a:extLst>
                    <a:ext uri="{A12FA001-AC4F-418D-AE19-62706E023703}">
                      <ahyp:hlinkClr xmlns:ahyp="http://schemas.microsoft.com/office/drawing/2018/hyperlinkcolor" val="tx"/>
                    </a:ext>
                  </a:extLst>
                </a:hlinkClick>
              </a:rPr>
              <a:t>Build forms and optimize form performance in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0">
                  <a:extLst>
                    <a:ext uri="{A12FA001-AC4F-418D-AE19-62706E023703}">
                      <ahyp:hlinkClr xmlns:ahyp="http://schemas.microsoft.com/office/drawing/2018/hyperlinkcolor" val="tx"/>
                    </a:ext>
                  </a:extLst>
                </a:hlinkClick>
              </a:rPr>
              <a:t>Create classes in finance and operations apps</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1">
                  <a:extLst>
                    <a:ext uri="{A12FA001-AC4F-418D-AE19-62706E023703}">
                      <ahyp:hlinkClr xmlns:ahyp="http://schemas.microsoft.com/office/drawing/2018/hyperlinkcolor" val="tx"/>
                    </a:ext>
                  </a:extLst>
                </a:hlinkClick>
              </a:rPr>
              <a:t>Build reports for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2">
                  <a:extLst>
                    <a:ext uri="{A12FA001-AC4F-418D-AE19-62706E023703}">
                      <ahyp:hlinkClr xmlns:ahyp="http://schemas.microsoft.com/office/drawing/2018/hyperlinkcolor" val="tx"/>
                    </a:ext>
                  </a:extLst>
                </a:hlinkClick>
              </a:rPr>
              <a:t>Build workspaces in finance and operations apps</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3">
                  <a:extLst>
                    <a:ext uri="{A12FA001-AC4F-418D-AE19-62706E023703}">
                      <ahyp:hlinkClr xmlns:ahyp="http://schemas.microsoft.com/office/drawing/2018/hyperlinkcolor" val="tx"/>
                    </a:ext>
                  </a:extLst>
                </a:hlinkClick>
              </a:rPr>
              <a:t>Implement role-based security in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4">
                  <a:extLst>
                    <a:ext uri="{A12FA001-AC4F-418D-AE19-62706E023703}">
                      <ahyp:hlinkClr xmlns:ahyp="http://schemas.microsoft.com/office/drawing/2018/hyperlinkcolor" val="tx"/>
                    </a:ext>
                  </a:extLst>
                </a:hlinkClick>
              </a:rPr>
              <a:t>Apply basic performance optimization in finance and operations apps</a:t>
            </a:r>
            <a:endParaRPr lang="en-PK" sz="3200" dirty="0">
              <a:solidFill>
                <a:schemeClr val="accent1">
                  <a:lumMod val="75000"/>
                </a:schemeClr>
              </a:solidFill>
            </a:endParaRPr>
          </a:p>
        </p:txBody>
      </p:sp>
    </p:spTree>
    <p:extLst>
      <p:ext uri="{BB962C8B-B14F-4D97-AF65-F5344CB8AC3E}">
        <p14:creationId xmlns:p14="http://schemas.microsoft.com/office/powerpoint/2010/main" val="2606416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B351-6067-1E9D-422D-BAAC5D14CB99}"/>
              </a:ext>
            </a:extLst>
          </p:cNvPr>
          <p:cNvSpPr>
            <a:spLocks noGrp="1"/>
          </p:cNvSpPr>
          <p:nvPr>
            <p:ph type="title"/>
          </p:nvPr>
        </p:nvSpPr>
        <p:spPr>
          <a:xfrm>
            <a:off x="124691" y="378690"/>
            <a:ext cx="11707091" cy="604693"/>
          </a:xfrm>
        </p:spPr>
        <p:txBody>
          <a:bodyPr>
            <a:normAutofit fontScale="90000"/>
          </a:bodyPr>
          <a:lstStyle/>
          <a:p>
            <a:r>
              <a:rPr lang="en-US" b="1" i="0" dirty="0">
                <a:solidFill>
                  <a:schemeClr val="accent1">
                    <a:lumMod val="75000"/>
                  </a:schemeClr>
                </a:solidFill>
                <a:effectLst/>
                <a:latin typeface="Segoe UI" panose="020B0502040204020203" pitchFamily="34" charset="0"/>
              </a:rPr>
              <a:t>1.Set up a VHD for finance and operations apps</a:t>
            </a:r>
            <a:br>
              <a:rPr lang="en-US" b="1" i="0" dirty="0">
                <a:solidFill>
                  <a:schemeClr val="accent1">
                    <a:lumMod val="75000"/>
                  </a:schemeClr>
                </a:solidFill>
                <a:effectLst/>
                <a:latin typeface="Segoe UI" panose="020B0502040204020203" pitchFamily="34" charset="0"/>
              </a:rPr>
            </a:br>
            <a:endParaRPr lang="en-PK" dirty="0">
              <a:solidFill>
                <a:schemeClr val="accent1">
                  <a:lumMod val="75000"/>
                </a:schemeClr>
              </a:solidFill>
            </a:endParaRPr>
          </a:p>
        </p:txBody>
      </p:sp>
      <p:sp>
        <p:nvSpPr>
          <p:cNvPr id="3" name="Content Placeholder 2">
            <a:extLst>
              <a:ext uri="{FF2B5EF4-FFF2-40B4-BE49-F238E27FC236}">
                <a16:creationId xmlns:a16="http://schemas.microsoft.com/office/drawing/2014/main" id="{D3F82CA9-64FB-2805-66CA-2C1C8630C9CF}"/>
              </a:ext>
            </a:extLst>
          </p:cNvPr>
          <p:cNvSpPr>
            <a:spLocks noGrp="1"/>
          </p:cNvSpPr>
          <p:nvPr>
            <p:ph idx="1"/>
          </p:nvPr>
        </p:nvSpPr>
        <p:spPr>
          <a:xfrm>
            <a:off x="153988" y="1011092"/>
            <a:ext cx="4135583" cy="5343237"/>
          </a:xfrm>
        </p:spPr>
        <p:txBody>
          <a:bodyPr>
            <a:normAutofit/>
          </a:bodyPr>
          <a:lstStyle/>
          <a:p>
            <a:pPr marL="0" indent="0">
              <a:buNone/>
            </a:pPr>
            <a:r>
              <a:rPr lang="en-US" b="0" i="0" u="sng" dirty="0">
                <a:effectLst/>
                <a:latin typeface="Segoe UI" panose="020B0502040204020203" pitchFamily="34" charset="0"/>
                <a:hlinkClick r:id="rId2"/>
              </a:rPr>
              <a:t>1.1 Introduction</a:t>
            </a:r>
            <a:endParaRPr lang="en-US" b="0" i="0" u="sng" dirty="0">
              <a:effectLst/>
              <a:latin typeface="Segoe UI" panose="020B0502040204020203" pitchFamily="34" charset="0"/>
            </a:endParaRPr>
          </a:p>
          <a:p>
            <a:r>
              <a:rPr lang="en-US" sz="2000" b="0" i="0" dirty="0">
                <a:effectLst/>
                <a:latin typeface="Google Sans"/>
              </a:rPr>
              <a:t>A VHD can be used to develop and test finance and operations apps in a controlled environment.</a:t>
            </a:r>
          </a:p>
          <a:p>
            <a:pPr marL="0" indent="0">
              <a:buNone/>
            </a:pPr>
            <a:r>
              <a:rPr lang="en-US" sz="2400" b="0" i="0" u="sng" dirty="0">
                <a:effectLst/>
                <a:latin typeface="Segoe UI" panose="020B0502040204020203" pitchFamily="34" charset="0"/>
                <a:hlinkClick r:id="rId3"/>
              </a:rPr>
              <a:t>1.2 Set up a VHD for first-time use</a:t>
            </a:r>
            <a:endParaRPr lang="en-US" sz="2400" b="0" i="0" u="sng" dirty="0">
              <a:effectLst/>
              <a:latin typeface="Segoe UI" panose="020B0502040204020203" pitchFamily="34" charset="0"/>
            </a:endParaRPr>
          </a:p>
          <a:p>
            <a:pPr>
              <a:lnSpc>
                <a:spcPct val="150000"/>
              </a:lnSpc>
              <a:spcAft>
                <a:spcPts val="1200"/>
              </a:spcAft>
            </a:pPr>
            <a:r>
              <a:rPr lang="en-US" sz="1800" b="0" i="0" dirty="0">
                <a:effectLst/>
                <a:latin typeface="Segoe UI" panose="020B0502040204020203" pitchFamily="34" charset="0"/>
              </a:rPr>
              <a:t>Your first step is to locate the files for the VHD, which you can access from the Asset library of Lifecycle Services. To find the Asset library, select the dropdown menu in the upper-left corner, as shown in the following screenshot.</a:t>
            </a:r>
            <a:endParaRPr lang="en-PK" dirty="0"/>
          </a:p>
        </p:txBody>
      </p:sp>
      <p:pic>
        <p:nvPicPr>
          <p:cNvPr id="4098" name="Picture 2" descr="Screenshot highlighting how to import and pick a downloadable virtual hard disk.">
            <a:extLst>
              <a:ext uri="{FF2B5EF4-FFF2-40B4-BE49-F238E27FC236}">
                <a16:creationId xmlns:a16="http://schemas.microsoft.com/office/drawing/2014/main" id="{4A13AE1C-7448-3319-9BA4-9FB988242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571" y="983383"/>
            <a:ext cx="7673830" cy="4738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93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D3E4-7AC5-23D4-3CBA-CC716B3B5B24}"/>
              </a:ext>
            </a:extLst>
          </p:cNvPr>
          <p:cNvSpPr>
            <a:spLocks noGrp="1"/>
          </p:cNvSpPr>
          <p:nvPr>
            <p:ph type="title"/>
          </p:nvPr>
        </p:nvSpPr>
        <p:spPr>
          <a:xfrm>
            <a:off x="159327" y="75837"/>
            <a:ext cx="11873345" cy="662782"/>
          </a:xfrm>
        </p:spPr>
        <p:txBody>
          <a:bodyPr>
            <a:normAutofit/>
          </a:bodyPr>
          <a:lstStyle/>
          <a:p>
            <a:r>
              <a:rPr lang="en-US" sz="3200" b="0" i="0" u="sng" dirty="0">
                <a:effectLst/>
                <a:latin typeface="Segoe UI" panose="020B0502040204020203" pitchFamily="34" charset="0"/>
                <a:hlinkClick r:id="rId2"/>
              </a:rPr>
              <a:t>1.3 Set up and manage a downloadable VHD for development</a:t>
            </a:r>
            <a:endParaRPr lang="en-PK" sz="3200" dirty="0"/>
          </a:p>
        </p:txBody>
      </p:sp>
      <p:sp>
        <p:nvSpPr>
          <p:cNvPr id="3" name="Content Placeholder 2">
            <a:extLst>
              <a:ext uri="{FF2B5EF4-FFF2-40B4-BE49-F238E27FC236}">
                <a16:creationId xmlns:a16="http://schemas.microsoft.com/office/drawing/2014/main" id="{6C838363-362F-F610-5ECD-DC31E8FE2CEB}"/>
              </a:ext>
            </a:extLst>
          </p:cNvPr>
          <p:cNvSpPr>
            <a:spLocks noGrp="1"/>
          </p:cNvSpPr>
          <p:nvPr>
            <p:ph idx="1"/>
          </p:nvPr>
        </p:nvSpPr>
        <p:spPr>
          <a:xfrm>
            <a:off x="256308" y="749298"/>
            <a:ext cx="11672455" cy="5914737"/>
          </a:xfrm>
        </p:spPr>
        <p:txBody>
          <a:bodyPr>
            <a:normAutofit/>
          </a:bodyPr>
          <a:lstStyle/>
          <a:p>
            <a:r>
              <a:rPr lang="en-US" sz="2000" b="0" i="0" dirty="0">
                <a:effectLst/>
                <a:latin typeface="Segoe UI" panose="020B0502040204020203" pitchFamily="34" charset="0"/>
              </a:rPr>
              <a:t>After you’ve downloaded the VHD files, double-click the </a:t>
            </a:r>
            <a:r>
              <a:rPr lang="en-US" sz="2000" b="1" i="0" dirty="0">
                <a:effectLst/>
                <a:latin typeface="Segoe UI" panose="020B0502040204020203" pitchFamily="34" charset="0"/>
              </a:rPr>
              <a:t>part01</a:t>
            </a:r>
            <a:r>
              <a:rPr lang="en-US" sz="2000" b="0" i="0" dirty="0">
                <a:effectLst/>
                <a:latin typeface="Segoe UI" panose="020B0502040204020203" pitchFamily="34" charset="0"/>
              </a:rPr>
              <a:t> file because it contains the .exe file that will extract all compressed files (part02 – part09) and will create a single virtual hard disk (.</a:t>
            </a:r>
            <a:r>
              <a:rPr lang="en-US" sz="2000" b="0" i="0" dirty="0" err="1">
                <a:effectLst/>
                <a:latin typeface="Segoe UI" panose="020B0502040204020203" pitchFamily="34" charset="0"/>
              </a:rPr>
              <a:t>vhd</a:t>
            </a:r>
            <a:r>
              <a:rPr lang="en-US" sz="2000" b="0" i="0" dirty="0">
                <a:effectLst/>
                <a:latin typeface="Segoe UI" panose="020B0502040204020203" pitchFamily="34" charset="0"/>
              </a:rPr>
              <a:t>) file</a:t>
            </a:r>
          </a:p>
          <a:p>
            <a:r>
              <a:rPr lang="en-US" sz="2000" b="1" i="0" dirty="0">
                <a:effectLst/>
                <a:latin typeface="Segoe UI" panose="020B0502040204020203" pitchFamily="34" charset="0"/>
              </a:rPr>
              <a:t>Enable Hyper-V in Windows</a:t>
            </a:r>
          </a:p>
          <a:p>
            <a:br>
              <a:rPr lang="en-US" sz="2000" b="1" i="0" dirty="0">
                <a:effectLst/>
                <a:latin typeface="Segoe UI" panose="020B0502040204020203" pitchFamily="34" charset="0"/>
              </a:rPr>
            </a:br>
            <a:r>
              <a:rPr lang="en-US" sz="1800" b="0" i="0" dirty="0">
                <a:effectLst/>
                <a:latin typeface="Google Sans"/>
              </a:rPr>
              <a:t>To enable Hyper-V, open Turn Windows Features on or off and check the Hyper-V box.</a:t>
            </a:r>
          </a:p>
          <a:p>
            <a:r>
              <a:rPr lang="en-US" sz="2000" i="1" dirty="0">
                <a:effectLst/>
                <a:latin typeface="Segoe UI" panose="020B0502040204020203" pitchFamily="34" charset="0"/>
              </a:rPr>
              <a:t>Click to Learn : </a:t>
            </a:r>
          </a:p>
          <a:p>
            <a:r>
              <a:rPr lang="en-US" sz="2000" b="1" i="0" dirty="0">
                <a:effectLst/>
                <a:latin typeface="Segoe UI" panose="020B0502040204020203" pitchFamily="34" charset="0"/>
                <a:hlinkClick r:id="rId2"/>
              </a:rPr>
              <a:t>Set up a new Hyper-V virtual machine</a:t>
            </a:r>
            <a:endParaRPr lang="en-US" sz="2000" b="1" i="0" dirty="0">
              <a:effectLst/>
              <a:latin typeface="Segoe UI" panose="020B0502040204020203" pitchFamily="34" charset="0"/>
            </a:endParaRPr>
          </a:p>
          <a:p>
            <a:r>
              <a:rPr lang="en-US" sz="2000" b="1" i="0" dirty="0">
                <a:solidFill>
                  <a:srgbClr val="E6E6E6"/>
                </a:solidFill>
                <a:effectLst/>
                <a:latin typeface="Segoe UI" panose="020B0502040204020203" pitchFamily="34" charset="0"/>
                <a:hlinkClick r:id="rId2"/>
              </a:rPr>
              <a:t>Set up Visual Studio, Microsoft SQL Server Management Studio, and more</a:t>
            </a:r>
            <a:endParaRPr lang="en-US" sz="2000" b="1" i="0" dirty="0">
              <a:solidFill>
                <a:srgbClr val="E6E6E6"/>
              </a:solidFill>
              <a:effectLst/>
              <a:latin typeface="Segoe UI" panose="020B0502040204020203" pitchFamily="34" charset="0"/>
            </a:endParaRPr>
          </a:p>
          <a:p>
            <a:endParaRPr lang="en-US" sz="2000" b="1" i="0" dirty="0">
              <a:effectLst/>
              <a:latin typeface="Segoe UI" panose="020B0502040204020203" pitchFamily="34" charset="0"/>
            </a:endParaRPr>
          </a:p>
          <a:p>
            <a:endParaRPr lang="en-PK" sz="2000" dirty="0"/>
          </a:p>
        </p:txBody>
      </p:sp>
    </p:spTree>
    <p:extLst>
      <p:ext uri="{BB962C8B-B14F-4D97-AF65-F5344CB8AC3E}">
        <p14:creationId xmlns:p14="http://schemas.microsoft.com/office/powerpoint/2010/main" val="763953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455E-D7F3-0DFF-7572-E287D741B31C}"/>
              </a:ext>
            </a:extLst>
          </p:cNvPr>
          <p:cNvSpPr>
            <a:spLocks noGrp="1"/>
          </p:cNvSpPr>
          <p:nvPr>
            <p:ph type="title"/>
          </p:nvPr>
        </p:nvSpPr>
        <p:spPr>
          <a:xfrm>
            <a:off x="131618" y="171163"/>
            <a:ext cx="10515600" cy="632401"/>
          </a:xfrm>
        </p:spPr>
        <p:txBody>
          <a:bodyPr>
            <a:noAutofit/>
          </a:bodyPr>
          <a:lstStyle/>
          <a:p>
            <a:r>
              <a:rPr lang="en-US" sz="3200" b="0" i="0" u="sng" dirty="0">
                <a:effectLst/>
                <a:latin typeface="Segoe UI" panose="020B0502040204020203" pitchFamily="34" charset="0"/>
                <a:hlinkClick r:id="rId2"/>
              </a:rPr>
              <a:t>1.4 Upgrade the VHD</a:t>
            </a:r>
            <a:endParaRPr lang="en-PK" sz="3200" dirty="0"/>
          </a:p>
        </p:txBody>
      </p:sp>
      <p:sp>
        <p:nvSpPr>
          <p:cNvPr id="3" name="Content Placeholder 2">
            <a:extLst>
              <a:ext uri="{FF2B5EF4-FFF2-40B4-BE49-F238E27FC236}">
                <a16:creationId xmlns:a16="http://schemas.microsoft.com/office/drawing/2014/main" id="{1E78D5CB-E736-4FE8-133C-7949346F3706}"/>
              </a:ext>
            </a:extLst>
          </p:cNvPr>
          <p:cNvSpPr>
            <a:spLocks noGrp="1"/>
          </p:cNvSpPr>
          <p:nvPr>
            <p:ph idx="1"/>
          </p:nvPr>
        </p:nvSpPr>
        <p:spPr>
          <a:xfrm>
            <a:off x="131618" y="855807"/>
            <a:ext cx="5964382" cy="1887393"/>
          </a:xfrm>
        </p:spPr>
        <p:txBody>
          <a:bodyPr>
            <a:normAutofit fontScale="92500" lnSpcReduction="10000"/>
          </a:bodyPr>
          <a:lstStyle/>
          <a:p>
            <a:r>
              <a:rPr lang="en-US" sz="1800" b="0" i="0" dirty="0">
                <a:effectLst/>
                <a:latin typeface="Segoe UI" panose="020B0502040204020203" pitchFamily="34" charset="0"/>
              </a:rPr>
              <a:t>As you continue to work on the virtual hard disk (VHD) and use it in conjunction with your Lifecycle Services deployed environments, updates will occur and make the local VHD out of date in comparison. </a:t>
            </a:r>
          </a:p>
          <a:p>
            <a:endParaRPr lang="en-US" sz="1800" dirty="0">
              <a:latin typeface="Segoe UI" panose="020B0502040204020203" pitchFamily="34" charset="0"/>
            </a:endParaRPr>
          </a:p>
          <a:p>
            <a:r>
              <a:rPr lang="en-US" sz="1600" b="0" i="0" dirty="0">
                <a:effectLst/>
                <a:latin typeface="Segoe UI" panose="020B0502040204020203" pitchFamily="34" charset="0"/>
              </a:rPr>
              <a:t>When in the folder, run the following command:</a:t>
            </a:r>
          </a:p>
          <a:p>
            <a:r>
              <a:rPr lang="en-US" sz="1600" b="0" i="0" dirty="0">
                <a:solidFill>
                  <a:schemeClr val="accent1">
                    <a:lumMod val="75000"/>
                  </a:schemeClr>
                </a:solidFill>
                <a:effectLst/>
                <a:latin typeface="SFMono-Regular"/>
              </a:rPr>
              <a:t>AXUpdateInstaller.exe </a:t>
            </a:r>
            <a:r>
              <a:rPr lang="en-US" sz="1600" b="0" i="0" dirty="0" err="1">
                <a:solidFill>
                  <a:schemeClr val="accent1">
                    <a:lumMod val="75000"/>
                  </a:schemeClr>
                </a:solidFill>
                <a:effectLst/>
                <a:latin typeface="SFMono-Regular"/>
              </a:rPr>
              <a:t>devinstall</a:t>
            </a:r>
            <a:endParaRPr lang="en-PK" sz="2400" dirty="0">
              <a:solidFill>
                <a:schemeClr val="accent1">
                  <a:lumMod val="75000"/>
                </a:schemeClr>
              </a:solidFill>
            </a:endParaRPr>
          </a:p>
        </p:txBody>
      </p:sp>
      <p:pic>
        <p:nvPicPr>
          <p:cNvPr id="4" name="Picture 3">
            <a:extLst>
              <a:ext uri="{FF2B5EF4-FFF2-40B4-BE49-F238E27FC236}">
                <a16:creationId xmlns:a16="http://schemas.microsoft.com/office/drawing/2014/main" id="{75DE15FC-1D21-98FC-6A51-F969D77BBC30}"/>
              </a:ext>
            </a:extLst>
          </p:cNvPr>
          <p:cNvPicPr>
            <a:picLocks noChangeAspect="1"/>
          </p:cNvPicPr>
          <p:nvPr/>
        </p:nvPicPr>
        <p:blipFill>
          <a:blip r:embed="rId3"/>
          <a:stretch>
            <a:fillRect/>
          </a:stretch>
        </p:blipFill>
        <p:spPr>
          <a:xfrm>
            <a:off x="7457582" y="487363"/>
            <a:ext cx="3908275" cy="5894802"/>
          </a:xfrm>
          <a:prstGeom prst="rect">
            <a:avLst/>
          </a:prstGeom>
        </p:spPr>
      </p:pic>
      <p:pic>
        <p:nvPicPr>
          <p:cNvPr id="7" name="Picture 6">
            <a:extLst>
              <a:ext uri="{FF2B5EF4-FFF2-40B4-BE49-F238E27FC236}">
                <a16:creationId xmlns:a16="http://schemas.microsoft.com/office/drawing/2014/main" id="{2569108D-5B34-69A4-AB4E-5CDC79BC5F1F}"/>
              </a:ext>
            </a:extLst>
          </p:cNvPr>
          <p:cNvPicPr>
            <a:picLocks noChangeAspect="1"/>
          </p:cNvPicPr>
          <p:nvPr/>
        </p:nvPicPr>
        <p:blipFill>
          <a:blip r:embed="rId4"/>
          <a:stretch>
            <a:fillRect/>
          </a:stretch>
        </p:blipFill>
        <p:spPr>
          <a:xfrm>
            <a:off x="441108" y="3004707"/>
            <a:ext cx="5833084" cy="519250"/>
          </a:xfrm>
          <a:prstGeom prst="rect">
            <a:avLst/>
          </a:prstGeom>
        </p:spPr>
      </p:pic>
      <p:sp>
        <p:nvSpPr>
          <p:cNvPr id="9" name="TextBox 8">
            <a:extLst>
              <a:ext uri="{FF2B5EF4-FFF2-40B4-BE49-F238E27FC236}">
                <a16:creationId xmlns:a16="http://schemas.microsoft.com/office/drawing/2014/main" id="{14583537-35A9-6AEB-BFCC-09A7C62C110B}"/>
              </a:ext>
            </a:extLst>
          </p:cNvPr>
          <p:cNvSpPr txBox="1"/>
          <p:nvPr/>
        </p:nvSpPr>
        <p:spPr>
          <a:xfrm>
            <a:off x="301444" y="4869810"/>
            <a:ext cx="6112412" cy="461665"/>
          </a:xfrm>
          <a:prstGeom prst="rect">
            <a:avLst/>
          </a:prstGeom>
          <a:noFill/>
        </p:spPr>
        <p:txBody>
          <a:bodyPr wrap="square">
            <a:spAutoFit/>
          </a:bodyPr>
          <a:lstStyle/>
          <a:p>
            <a:pPr algn="l"/>
            <a:r>
              <a:rPr lang="en-US" sz="2400" b="1" i="0" dirty="0">
                <a:solidFill>
                  <a:schemeClr val="accent1">
                    <a:lumMod val="75000"/>
                  </a:schemeClr>
                </a:solidFill>
                <a:effectLst/>
                <a:latin typeface="Segoe UI" panose="020B0502040204020203" pitchFamily="34" charset="0"/>
                <a:hlinkClick r:id="rId5"/>
              </a:rPr>
              <a:t>Exercise – Install a virtual machine</a:t>
            </a:r>
            <a:endParaRPr lang="en-US" sz="2400" b="1" i="0" dirty="0">
              <a:solidFill>
                <a:schemeClr val="accent1">
                  <a:lumMod val="75000"/>
                </a:schemeClr>
              </a:solidFill>
              <a:effectLst/>
              <a:latin typeface="Segoe UI" panose="020B0502040204020203" pitchFamily="34" charset="0"/>
            </a:endParaRPr>
          </a:p>
        </p:txBody>
      </p:sp>
      <p:sp>
        <p:nvSpPr>
          <p:cNvPr id="10" name="TextBox 9">
            <a:extLst>
              <a:ext uri="{FF2B5EF4-FFF2-40B4-BE49-F238E27FC236}">
                <a16:creationId xmlns:a16="http://schemas.microsoft.com/office/drawing/2014/main" id="{BBCF0BB5-6F7D-4DF0-3627-BA2A0106A765}"/>
              </a:ext>
            </a:extLst>
          </p:cNvPr>
          <p:cNvSpPr txBox="1"/>
          <p:nvPr/>
        </p:nvSpPr>
        <p:spPr>
          <a:xfrm>
            <a:off x="301444" y="4500478"/>
            <a:ext cx="3632128" cy="369332"/>
          </a:xfrm>
          <a:prstGeom prst="rect">
            <a:avLst/>
          </a:prstGeom>
          <a:noFill/>
        </p:spPr>
        <p:txBody>
          <a:bodyPr wrap="square" rtlCol="0">
            <a:spAutoFit/>
          </a:bodyPr>
          <a:lstStyle/>
          <a:p>
            <a:r>
              <a:rPr lang="en-US" i="1" dirty="0"/>
              <a:t>Click to follow:</a:t>
            </a:r>
            <a:endParaRPr lang="en-PK" i="1" dirty="0"/>
          </a:p>
        </p:txBody>
      </p:sp>
    </p:spTree>
    <p:extLst>
      <p:ext uri="{BB962C8B-B14F-4D97-AF65-F5344CB8AC3E}">
        <p14:creationId xmlns:p14="http://schemas.microsoft.com/office/powerpoint/2010/main" val="359100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9696-4781-C1E8-0C3C-A37E3D8DBB38}"/>
              </a:ext>
            </a:extLst>
          </p:cNvPr>
          <p:cNvSpPr>
            <a:spLocks noGrp="1"/>
          </p:cNvSpPr>
          <p:nvPr>
            <p:ph type="title"/>
          </p:nvPr>
        </p:nvSpPr>
        <p:spPr>
          <a:xfrm>
            <a:off x="145473" y="212436"/>
            <a:ext cx="11901054" cy="937202"/>
          </a:xfrm>
        </p:spPr>
        <p:txBody>
          <a:bodyPr>
            <a:normAutofit fontScale="90000"/>
          </a:bodyPr>
          <a:lstStyle/>
          <a:p>
            <a:r>
              <a:rPr lang="en-US" sz="3600" b="1" u="sng" dirty="0">
                <a:latin typeface="Segoe UI" panose="020B0502040204020203" pitchFamily="34" charset="0"/>
                <a:hlinkClick r:id="rId2"/>
              </a:rPr>
              <a:t>2</a:t>
            </a:r>
            <a:r>
              <a:rPr lang="en-US" sz="3600" b="1" i="0" u="sng" dirty="0">
                <a:effectLst/>
                <a:latin typeface="Segoe UI" panose="020B0502040204020203" pitchFamily="34" charset="0"/>
                <a:hlinkClick r:id="rId2"/>
              </a:rPr>
              <a:t>. Start developing for finance and operations apps by using Visual Studio</a:t>
            </a:r>
            <a:endParaRPr lang="en-PK" sz="3600" dirty="0"/>
          </a:p>
        </p:txBody>
      </p:sp>
      <p:sp>
        <p:nvSpPr>
          <p:cNvPr id="3" name="Content Placeholder 2">
            <a:extLst>
              <a:ext uri="{FF2B5EF4-FFF2-40B4-BE49-F238E27FC236}">
                <a16:creationId xmlns:a16="http://schemas.microsoft.com/office/drawing/2014/main" id="{7BB88710-3175-4687-3DA0-C7D3B5DD47D9}"/>
              </a:ext>
            </a:extLst>
          </p:cNvPr>
          <p:cNvSpPr>
            <a:spLocks noGrp="1"/>
          </p:cNvSpPr>
          <p:nvPr>
            <p:ph idx="1"/>
          </p:nvPr>
        </p:nvSpPr>
        <p:spPr>
          <a:xfrm>
            <a:off x="145473" y="1881715"/>
            <a:ext cx="4745181" cy="2599563"/>
          </a:xfrm>
        </p:spPr>
        <p:txBody>
          <a:bodyPr>
            <a:normAutofit/>
          </a:bodyPr>
          <a:lstStyle/>
          <a:p>
            <a:r>
              <a:rPr lang="en-US" sz="2000" b="0" i="0" dirty="0">
                <a:effectLst/>
                <a:latin typeface="Segoe UI" panose="020B0502040204020203" pitchFamily="34" charset="0"/>
              </a:rPr>
              <a:t>Visual Studio is the integrated development environment (IDE) for finance and operations apps.</a:t>
            </a:r>
          </a:p>
          <a:p>
            <a:pPr marL="0" indent="0">
              <a:buNone/>
            </a:pPr>
            <a:r>
              <a:rPr lang="en-US" sz="2400" b="1" i="0" u="sng" dirty="0">
                <a:effectLst/>
                <a:latin typeface="Segoe UI" panose="020B0502040204020203" pitchFamily="34" charset="0"/>
                <a:hlinkClick r:id="rId3"/>
              </a:rPr>
              <a:t>2.1 Introduction</a:t>
            </a:r>
            <a:endParaRPr lang="en-US" sz="2400" b="1" i="0" u="sng" dirty="0">
              <a:effectLst/>
              <a:latin typeface="Segoe UI" panose="020B0502040204020203" pitchFamily="34" charset="0"/>
            </a:endParaRPr>
          </a:p>
          <a:p>
            <a:r>
              <a:rPr lang="en-US" sz="1800" b="0" i="0" dirty="0">
                <a:effectLst/>
                <a:latin typeface="Segoe UI" panose="020B0502040204020203" pitchFamily="34" charset="0"/>
              </a:rPr>
              <a:t>While users are typically working in the user interface, developers work in Visual Studio in their own developer environment.</a:t>
            </a:r>
          </a:p>
          <a:p>
            <a:endParaRPr lang="en-PK" b="1" dirty="0"/>
          </a:p>
        </p:txBody>
      </p:sp>
      <p:pic>
        <p:nvPicPr>
          <p:cNvPr id="4" name="Picture 3">
            <a:extLst>
              <a:ext uri="{FF2B5EF4-FFF2-40B4-BE49-F238E27FC236}">
                <a16:creationId xmlns:a16="http://schemas.microsoft.com/office/drawing/2014/main" id="{883C3EEB-387D-7967-5220-9B0C0AEE5C90}"/>
              </a:ext>
            </a:extLst>
          </p:cNvPr>
          <p:cNvPicPr>
            <a:picLocks noChangeAspect="1"/>
          </p:cNvPicPr>
          <p:nvPr/>
        </p:nvPicPr>
        <p:blipFill>
          <a:blip r:embed="rId4"/>
          <a:stretch>
            <a:fillRect/>
          </a:stretch>
        </p:blipFill>
        <p:spPr>
          <a:xfrm>
            <a:off x="4987636" y="1445963"/>
            <a:ext cx="7012771" cy="4967361"/>
          </a:xfrm>
          <a:prstGeom prst="rect">
            <a:avLst/>
          </a:prstGeom>
        </p:spPr>
      </p:pic>
    </p:spTree>
    <p:extLst>
      <p:ext uri="{BB962C8B-B14F-4D97-AF65-F5344CB8AC3E}">
        <p14:creationId xmlns:p14="http://schemas.microsoft.com/office/powerpoint/2010/main" val="337730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A5F23-3779-02E1-4329-B97B9966C5EE}"/>
              </a:ext>
            </a:extLst>
          </p:cNvPr>
          <p:cNvSpPr>
            <a:spLocks noGrp="1"/>
          </p:cNvSpPr>
          <p:nvPr>
            <p:ph idx="1"/>
          </p:nvPr>
        </p:nvSpPr>
        <p:spPr>
          <a:xfrm>
            <a:off x="131618" y="149225"/>
            <a:ext cx="11866418" cy="1527176"/>
          </a:xfrm>
        </p:spPr>
        <p:txBody>
          <a:bodyPr>
            <a:normAutofit lnSpcReduction="10000"/>
          </a:bodyPr>
          <a:lstStyle/>
          <a:p>
            <a:pPr marL="0" indent="0">
              <a:buNone/>
            </a:pPr>
            <a:r>
              <a:rPr lang="en-US" b="0" i="0" u="sng" dirty="0">
                <a:effectLst/>
                <a:latin typeface="Segoe UI" panose="020B0502040204020203" pitchFamily="34" charset="0"/>
                <a:hlinkClick r:id="rId2"/>
              </a:rPr>
              <a:t>2.2 Create and build projects</a:t>
            </a:r>
            <a:endParaRPr lang="en-US" b="0" i="0" u="sng" dirty="0">
              <a:effectLst/>
              <a:latin typeface="Segoe UI" panose="020B0502040204020203" pitchFamily="34" charset="0"/>
            </a:endParaRPr>
          </a:p>
          <a:p>
            <a:r>
              <a:rPr lang="en-US" sz="2000" b="0" i="0" dirty="0">
                <a:effectLst/>
                <a:latin typeface="Segoe UI" panose="020B0502040204020203" pitchFamily="34" charset="0"/>
              </a:rPr>
              <a:t>Projects in Visual Studio contain elements, which are stored as metadata when they are built. The metadata is then used by the application to run your extensions.</a:t>
            </a:r>
          </a:p>
          <a:p>
            <a:r>
              <a:rPr lang="en-US" sz="1400" b="0" i="0" dirty="0">
                <a:effectLst/>
                <a:latin typeface="Segoe UI" panose="020B0502040204020203" pitchFamily="34" charset="0"/>
              </a:rPr>
              <a:t> </a:t>
            </a:r>
            <a:r>
              <a:rPr lang="en-US" sz="2000" b="0" i="0" dirty="0">
                <a:effectLst/>
                <a:latin typeface="Segoe UI" panose="020B0502040204020203" pitchFamily="34" charset="0"/>
              </a:rPr>
              <a:t>You can build or rebuild your project or solution from the </a:t>
            </a:r>
            <a:r>
              <a:rPr lang="en-US" sz="2000" b="1" i="0" dirty="0">
                <a:effectLst/>
                <a:latin typeface="Segoe UI" panose="020B0502040204020203" pitchFamily="34" charset="0"/>
              </a:rPr>
              <a:t>Solution Explorer</a:t>
            </a:r>
            <a:r>
              <a:rPr lang="en-US" sz="2000" b="0" i="0" dirty="0">
                <a:effectLst/>
                <a:latin typeface="Segoe UI" panose="020B0502040204020203" pitchFamily="34" charset="0"/>
              </a:rPr>
              <a:t> window.</a:t>
            </a:r>
          </a:p>
          <a:p>
            <a:endParaRPr lang="en-PK" sz="2000" dirty="0"/>
          </a:p>
        </p:txBody>
      </p:sp>
      <p:pic>
        <p:nvPicPr>
          <p:cNvPr id="6146" name="Picture 2" descr="Screenshot of the Visual Studio Build menu.">
            <a:extLst>
              <a:ext uri="{FF2B5EF4-FFF2-40B4-BE49-F238E27FC236}">
                <a16:creationId xmlns:a16="http://schemas.microsoft.com/office/drawing/2014/main" id="{4B044A6F-20B9-B5A0-3EC3-E24D57E04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71" y="1828799"/>
            <a:ext cx="6286501" cy="2905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88CEFD-350C-EBD2-B090-FF7DFCA55E66}"/>
              </a:ext>
            </a:extLst>
          </p:cNvPr>
          <p:cNvSpPr txBox="1"/>
          <p:nvPr/>
        </p:nvSpPr>
        <p:spPr>
          <a:xfrm>
            <a:off x="488372" y="5446098"/>
            <a:ext cx="7339445" cy="400110"/>
          </a:xfrm>
          <a:prstGeom prst="rect">
            <a:avLst/>
          </a:prstGeom>
          <a:noFill/>
        </p:spPr>
        <p:txBody>
          <a:bodyPr wrap="square">
            <a:spAutoFit/>
          </a:bodyPr>
          <a:lstStyle/>
          <a:p>
            <a:r>
              <a:rPr lang="en-US" sz="2000" b="1" i="0" dirty="0">
                <a:solidFill>
                  <a:schemeClr val="accent1">
                    <a:lumMod val="75000"/>
                  </a:schemeClr>
                </a:solidFill>
                <a:effectLst/>
                <a:latin typeface="Segoe UI" panose="020B0502040204020203" pitchFamily="34" charset="0"/>
                <a:hlinkClick r:id="rId4"/>
              </a:rPr>
              <a:t>Watch this video to see how you can create a new project.</a:t>
            </a:r>
            <a:endParaRPr lang="en-PK" sz="2000" b="1" dirty="0">
              <a:solidFill>
                <a:schemeClr val="accent1">
                  <a:lumMod val="75000"/>
                </a:schemeClr>
              </a:solidFill>
            </a:endParaRPr>
          </a:p>
        </p:txBody>
      </p:sp>
      <p:sp>
        <p:nvSpPr>
          <p:cNvPr id="6" name="TextBox 5">
            <a:extLst>
              <a:ext uri="{FF2B5EF4-FFF2-40B4-BE49-F238E27FC236}">
                <a16:creationId xmlns:a16="http://schemas.microsoft.com/office/drawing/2014/main" id="{E61F3605-579F-B9A7-B6BB-BCE091D3BB80}"/>
              </a:ext>
            </a:extLst>
          </p:cNvPr>
          <p:cNvSpPr txBox="1"/>
          <p:nvPr/>
        </p:nvSpPr>
        <p:spPr>
          <a:xfrm>
            <a:off x="488372" y="5029201"/>
            <a:ext cx="3616036" cy="369332"/>
          </a:xfrm>
          <a:prstGeom prst="rect">
            <a:avLst/>
          </a:prstGeom>
          <a:noFill/>
        </p:spPr>
        <p:txBody>
          <a:bodyPr wrap="square" rtlCol="0">
            <a:spAutoFit/>
          </a:bodyPr>
          <a:lstStyle/>
          <a:p>
            <a:r>
              <a:rPr lang="en-US" i="1" u="sng" dirty="0"/>
              <a:t>Click the link below: </a:t>
            </a:r>
            <a:endParaRPr lang="en-PK" i="1" u="sng" dirty="0"/>
          </a:p>
        </p:txBody>
      </p:sp>
    </p:spTree>
    <p:extLst>
      <p:ext uri="{BB962C8B-B14F-4D97-AF65-F5344CB8AC3E}">
        <p14:creationId xmlns:p14="http://schemas.microsoft.com/office/powerpoint/2010/main" val="2325141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D2A0-33FE-35CE-AE1B-0380FA3ACB52}"/>
              </a:ext>
            </a:extLst>
          </p:cNvPr>
          <p:cNvSpPr>
            <a:spLocks noGrp="1"/>
          </p:cNvSpPr>
          <p:nvPr>
            <p:ph type="title"/>
          </p:nvPr>
        </p:nvSpPr>
        <p:spPr>
          <a:xfrm>
            <a:off x="159327" y="187180"/>
            <a:ext cx="11873345" cy="493857"/>
          </a:xfrm>
        </p:spPr>
        <p:txBody>
          <a:bodyPr>
            <a:normAutofit/>
          </a:bodyPr>
          <a:lstStyle/>
          <a:p>
            <a:r>
              <a:rPr lang="en-US" sz="2800" b="0" i="0" u="sng" dirty="0">
                <a:effectLst/>
                <a:latin typeface="Segoe UI" panose="020B0502040204020203" pitchFamily="34" charset="0"/>
                <a:hlinkClick r:id="rId2"/>
              </a:rPr>
              <a:t>2.3 Manage metadata by using the Application Explorer</a:t>
            </a:r>
            <a:endParaRPr lang="en-PK" sz="2800" dirty="0"/>
          </a:p>
        </p:txBody>
      </p:sp>
      <p:sp>
        <p:nvSpPr>
          <p:cNvPr id="3" name="Content Placeholder 2">
            <a:extLst>
              <a:ext uri="{FF2B5EF4-FFF2-40B4-BE49-F238E27FC236}">
                <a16:creationId xmlns:a16="http://schemas.microsoft.com/office/drawing/2014/main" id="{9139C1ED-F767-6021-A616-31D507B49DDD}"/>
              </a:ext>
            </a:extLst>
          </p:cNvPr>
          <p:cNvSpPr>
            <a:spLocks noGrp="1"/>
          </p:cNvSpPr>
          <p:nvPr>
            <p:ph idx="1"/>
          </p:nvPr>
        </p:nvSpPr>
        <p:spPr>
          <a:xfrm>
            <a:off x="159326" y="691716"/>
            <a:ext cx="11873345" cy="1291829"/>
          </a:xfrm>
        </p:spPr>
        <p:txBody>
          <a:bodyPr>
            <a:normAutofit/>
          </a:bodyPr>
          <a:lstStyle/>
          <a:p>
            <a:r>
              <a:rPr lang="en-US" sz="2000" b="0" i="0" dirty="0">
                <a:effectLst/>
                <a:latin typeface="Segoe UI" panose="020B0502040204020203" pitchFamily="34" charset="0"/>
              </a:rPr>
              <a:t>Metadata in existing models is available in the Application Explorer. The Application Explorer contains the Application Object Tree (AOT), which has two views: the </a:t>
            </a:r>
            <a:r>
              <a:rPr lang="en-US" sz="2000" b="1" i="0" dirty="0">
                <a:effectLst/>
                <a:latin typeface="Segoe UI" panose="020B0502040204020203" pitchFamily="34" charset="0"/>
              </a:rPr>
              <a:t>model view </a:t>
            </a:r>
            <a:r>
              <a:rPr lang="en-US" sz="2000" b="0" i="0" dirty="0">
                <a:effectLst/>
                <a:latin typeface="Segoe UI" panose="020B0502040204020203" pitchFamily="34" charset="0"/>
              </a:rPr>
              <a:t>and the </a:t>
            </a:r>
            <a:r>
              <a:rPr lang="en-US" sz="2000" b="1" i="0" dirty="0">
                <a:effectLst/>
                <a:latin typeface="Segoe UI" panose="020B0502040204020203" pitchFamily="34" charset="0"/>
              </a:rPr>
              <a:t>classic view</a:t>
            </a:r>
            <a:r>
              <a:rPr lang="en-US" sz="2000" b="0" i="0" dirty="0">
                <a:effectLst/>
                <a:latin typeface="Segoe UI" panose="020B0502040204020203" pitchFamily="34" charset="0"/>
              </a:rPr>
              <a:t>.</a:t>
            </a:r>
          </a:p>
          <a:p>
            <a:r>
              <a:rPr lang="en-US" sz="2000" b="1" i="0" dirty="0">
                <a:effectLst/>
                <a:latin typeface="Segoe UI" panose="020B0502040204020203" pitchFamily="34" charset="0"/>
              </a:rPr>
              <a:t>                                                        -Model view			 -</a:t>
            </a:r>
            <a:r>
              <a:rPr lang="en-US" sz="2200" b="1" i="0" dirty="0">
                <a:effectLst/>
                <a:latin typeface="Segoe UI" panose="020B0502040204020203" pitchFamily="34" charset="0"/>
              </a:rPr>
              <a:t>Classic view</a:t>
            </a:r>
            <a:endParaRPr lang="en-US" sz="14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PK" sz="2000" dirty="0"/>
          </a:p>
        </p:txBody>
      </p:sp>
      <p:pic>
        <p:nvPicPr>
          <p:cNvPr id="7170" name="Picture 2" descr="Screenshot of the Application Object Tree model view.">
            <a:extLst>
              <a:ext uri="{FF2B5EF4-FFF2-40B4-BE49-F238E27FC236}">
                <a16:creationId xmlns:a16="http://schemas.microsoft.com/office/drawing/2014/main" id="{C9DECE5A-3C2A-172A-0A6E-95C661947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058" y="1870852"/>
            <a:ext cx="3515879" cy="46628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B5D644-E965-329A-6221-039CD1587E85}"/>
              </a:ext>
            </a:extLst>
          </p:cNvPr>
          <p:cNvPicPr>
            <a:picLocks noChangeAspect="1"/>
          </p:cNvPicPr>
          <p:nvPr/>
        </p:nvPicPr>
        <p:blipFill>
          <a:blip r:embed="rId4"/>
          <a:stretch>
            <a:fillRect/>
          </a:stretch>
        </p:blipFill>
        <p:spPr>
          <a:xfrm>
            <a:off x="8277909" y="1859067"/>
            <a:ext cx="3676253" cy="4674607"/>
          </a:xfrm>
          <a:prstGeom prst="rect">
            <a:avLst/>
          </a:prstGeom>
        </p:spPr>
      </p:pic>
      <p:sp>
        <p:nvSpPr>
          <p:cNvPr id="5" name="TextBox 4">
            <a:extLst>
              <a:ext uri="{FF2B5EF4-FFF2-40B4-BE49-F238E27FC236}">
                <a16:creationId xmlns:a16="http://schemas.microsoft.com/office/drawing/2014/main" id="{E72BEF7E-A0A8-C0DE-C1BC-714DD7551B3B}"/>
              </a:ext>
            </a:extLst>
          </p:cNvPr>
          <p:cNvSpPr txBox="1"/>
          <p:nvPr/>
        </p:nvSpPr>
        <p:spPr>
          <a:xfrm>
            <a:off x="357542" y="1801939"/>
            <a:ext cx="3676253" cy="2308324"/>
          </a:xfrm>
          <a:prstGeom prst="rect">
            <a:avLst/>
          </a:prstGeom>
          <a:noFill/>
        </p:spPr>
        <p:txBody>
          <a:bodyPr wrap="square" rtlCol="0">
            <a:spAutoFit/>
          </a:bodyPr>
          <a:lstStyle/>
          <a:p>
            <a:pPr marL="342900" indent="-342900">
              <a:buFont typeface="Wingdings" panose="05000000000000000000" pitchFamily="2" charset="2"/>
              <a:buChar char="q"/>
            </a:pPr>
            <a:r>
              <a:rPr lang="en-US" sz="2000" b="1" i="0" dirty="0">
                <a:effectLst/>
                <a:latin typeface="Segoe UI" panose="020B0502040204020203" pitchFamily="34" charset="0"/>
              </a:rPr>
              <a:t>Metadata types: </a:t>
            </a:r>
          </a:p>
          <a:p>
            <a:pPr marL="342900" indent="-342900">
              <a:buFont typeface="Arial" panose="020B0604020202020204" pitchFamily="34" charset="0"/>
              <a:buChar char="•"/>
            </a:pPr>
            <a:r>
              <a:rPr lang="en-US" sz="2000" i="0" dirty="0">
                <a:effectLst/>
                <a:latin typeface="Segoe UI" panose="020B0502040204020203" pitchFamily="34" charset="0"/>
              </a:rPr>
              <a:t>Extended Data Types (EDTs)</a:t>
            </a:r>
            <a:endParaRPr lang="en-US" sz="2000" dirty="0">
              <a:latin typeface="Segoe UI" panose="020B0502040204020203" pitchFamily="34" charset="0"/>
            </a:endParaRPr>
          </a:p>
          <a:p>
            <a:pPr marL="342900" indent="-342900">
              <a:buFont typeface="Arial" panose="020B0604020202020204" pitchFamily="34" charset="0"/>
              <a:buChar char="•"/>
            </a:pPr>
            <a:r>
              <a:rPr lang="en-US" sz="2000" i="0" dirty="0">
                <a:effectLst/>
                <a:latin typeface="Segoe UI" panose="020B0502040204020203" pitchFamily="34" charset="0"/>
              </a:rPr>
              <a:t>Enums</a:t>
            </a:r>
          </a:p>
          <a:p>
            <a:pPr marL="342900" indent="-342900">
              <a:buFont typeface="Arial" panose="020B0604020202020204" pitchFamily="34" charset="0"/>
              <a:buChar char="•"/>
            </a:pPr>
            <a:r>
              <a:rPr lang="en-US" sz="2000" i="0" dirty="0">
                <a:effectLst/>
                <a:latin typeface="Segoe UI" panose="020B0502040204020203" pitchFamily="34" charset="0"/>
              </a:rPr>
              <a:t>Tables</a:t>
            </a:r>
            <a:endParaRPr lang="en-US" sz="2000" dirty="0">
              <a:latin typeface="Segoe UI" panose="020B0502040204020203" pitchFamily="34" charset="0"/>
            </a:endParaRPr>
          </a:p>
          <a:p>
            <a:pPr marL="342900" indent="-342900">
              <a:buFont typeface="Arial" panose="020B0604020202020204" pitchFamily="34" charset="0"/>
              <a:buChar char="•"/>
            </a:pPr>
            <a:r>
              <a:rPr lang="en-US" sz="2000" i="0" dirty="0">
                <a:effectLst/>
                <a:latin typeface="Segoe UI" panose="020B0502040204020203" pitchFamily="34" charset="0"/>
              </a:rPr>
              <a:t>Forms</a:t>
            </a:r>
          </a:p>
          <a:p>
            <a:pPr marL="342900" indent="-342900">
              <a:buFont typeface="Arial" panose="020B0604020202020204" pitchFamily="34" charset="0"/>
              <a:buChar char="•"/>
            </a:pPr>
            <a:r>
              <a:rPr lang="en-US" sz="2000" i="0" dirty="0">
                <a:effectLst/>
                <a:latin typeface="Segoe UI" panose="020B0502040204020203" pitchFamily="34" charset="0"/>
              </a:rPr>
              <a:t>Data entities</a:t>
            </a:r>
          </a:p>
          <a:p>
            <a:pPr marL="342900" indent="-342900">
              <a:buFont typeface="Wingdings" panose="05000000000000000000" pitchFamily="2" charset="2"/>
              <a:buChar char="q"/>
            </a:pPr>
            <a:r>
              <a:rPr lang="en-US" sz="2000" b="1" i="0" dirty="0">
                <a:effectLst/>
                <a:latin typeface="Segoe UI" panose="020B0502040204020203" pitchFamily="34" charset="0"/>
              </a:rPr>
              <a:t>Search:</a:t>
            </a:r>
            <a:endParaRPr lang="en-PK" dirty="0"/>
          </a:p>
        </p:txBody>
      </p:sp>
      <p:pic>
        <p:nvPicPr>
          <p:cNvPr id="6" name="Picture 5">
            <a:extLst>
              <a:ext uri="{FF2B5EF4-FFF2-40B4-BE49-F238E27FC236}">
                <a16:creationId xmlns:a16="http://schemas.microsoft.com/office/drawing/2014/main" id="{203827C9-E985-68FE-15CE-F257E9094A7B}"/>
              </a:ext>
            </a:extLst>
          </p:cNvPr>
          <p:cNvPicPr>
            <a:picLocks noChangeAspect="1"/>
          </p:cNvPicPr>
          <p:nvPr/>
        </p:nvPicPr>
        <p:blipFill>
          <a:blip r:embed="rId5"/>
          <a:stretch>
            <a:fillRect/>
          </a:stretch>
        </p:blipFill>
        <p:spPr>
          <a:xfrm>
            <a:off x="512066" y="4196370"/>
            <a:ext cx="3515879" cy="2337304"/>
          </a:xfrm>
          <a:prstGeom prst="rect">
            <a:avLst/>
          </a:prstGeom>
        </p:spPr>
      </p:pic>
    </p:spTree>
    <p:extLst>
      <p:ext uri="{BB962C8B-B14F-4D97-AF65-F5344CB8AC3E}">
        <p14:creationId xmlns:p14="http://schemas.microsoft.com/office/powerpoint/2010/main" val="1206499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0315-396B-CAAB-EC29-3838B8DD4420}"/>
              </a:ext>
            </a:extLst>
          </p:cNvPr>
          <p:cNvSpPr>
            <a:spLocks noGrp="1"/>
          </p:cNvSpPr>
          <p:nvPr>
            <p:ph type="title"/>
          </p:nvPr>
        </p:nvSpPr>
        <p:spPr>
          <a:xfrm>
            <a:off x="0" y="104053"/>
            <a:ext cx="10515600" cy="576984"/>
          </a:xfrm>
        </p:spPr>
        <p:txBody>
          <a:bodyPr>
            <a:noAutofit/>
          </a:bodyPr>
          <a:lstStyle/>
          <a:p>
            <a:r>
              <a:rPr lang="en-US" sz="3200" b="0" i="0" u="sng" dirty="0">
                <a:effectLst/>
                <a:latin typeface="Segoe UI" panose="020B0502040204020203" pitchFamily="34" charset="0"/>
                <a:hlinkClick r:id="rId2"/>
              </a:rPr>
              <a:t>2.4 Build deployment packages</a:t>
            </a:r>
            <a:endParaRPr lang="en-PK" sz="3200" dirty="0"/>
          </a:p>
        </p:txBody>
      </p:sp>
      <p:sp>
        <p:nvSpPr>
          <p:cNvPr id="3" name="Content Placeholder 2">
            <a:extLst>
              <a:ext uri="{FF2B5EF4-FFF2-40B4-BE49-F238E27FC236}">
                <a16:creationId xmlns:a16="http://schemas.microsoft.com/office/drawing/2014/main" id="{3B2422C7-0321-76AD-3AF3-C9D3984A39B7}"/>
              </a:ext>
            </a:extLst>
          </p:cNvPr>
          <p:cNvSpPr>
            <a:spLocks noGrp="1"/>
          </p:cNvSpPr>
          <p:nvPr>
            <p:ph idx="1"/>
          </p:nvPr>
        </p:nvSpPr>
        <p:spPr>
          <a:xfrm>
            <a:off x="117763" y="841952"/>
            <a:ext cx="11852564" cy="1774639"/>
          </a:xfrm>
        </p:spPr>
        <p:txBody>
          <a:bodyPr>
            <a:normAutofit fontScale="92500" lnSpcReduction="10000"/>
          </a:bodyPr>
          <a:lstStyle/>
          <a:p>
            <a:r>
              <a:rPr lang="en-US" sz="1900" b="0" i="0" dirty="0">
                <a:effectLst/>
                <a:latin typeface="Segoe UI" panose="020B0502040204020203" pitchFamily="34" charset="0"/>
              </a:rPr>
              <a:t>To apply your code changes to a non-development environment, build a Software Deployable Package (SDP) and upload it to Lifecycle Services. </a:t>
            </a:r>
          </a:p>
          <a:p>
            <a:r>
              <a:rPr lang="en-US" sz="1800" i="1" u="sng" dirty="0">
                <a:latin typeface="Segoe UI" panose="020B0502040204020203" pitchFamily="34" charset="0"/>
              </a:rPr>
              <a:t>Click the link below:</a:t>
            </a:r>
          </a:p>
          <a:p>
            <a:r>
              <a:rPr lang="en-US" sz="1800" b="0" i="0" dirty="0">
                <a:solidFill>
                  <a:schemeClr val="accent1">
                    <a:lumMod val="75000"/>
                  </a:schemeClr>
                </a:solidFill>
                <a:effectLst/>
                <a:latin typeface="Segoe UI" panose="020B0502040204020203" pitchFamily="34" charset="0"/>
                <a:hlinkClick r:id="rId2"/>
              </a:rPr>
              <a:t>Watch the following video to learn about creating a deployable package.</a:t>
            </a:r>
            <a:endParaRPr lang="en-US" sz="1800" dirty="0">
              <a:solidFill>
                <a:schemeClr val="accent1">
                  <a:lumMod val="75000"/>
                </a:schemeClr>
              </a:solidFill>
              <a:latin typeface="Segoe UI" panose="020B0502040204020203" pitchFamily="34" charset="0"/>
            </a:endParaRPr>
          </a:p>
          <a:p>
            <a:pPr marL="0" indent="0">
              <a:buNone/>
            </a:pPr>
            <a:r>
              <a:rPr lang="en-US" sz="3200" b="0" i="0" u="sng" dirty="0">
                <a:effectLst/>
                <a:latin typeface="Segoe UI" panose="020B0502040204020203" pitchFamily="34" charset="0"/>
                <a:hlinkClick r:id="rId3"/>
              </a:rPr>
              <a:t>2.5 Synchronize data changes with the database</a:t>
            </a:r>
            <a:endParaRPr lang="en-US" sz="4400" b="1" i="0" dirty="0">
              <a:effectLst/>
              <a:latin typeface="Segoe UI" panose="020B0502040204020203" pitchFamily="34" charset="0"/>
            </a:endParaRPr>
          </a:p>
          <a:p>
            <a:endParaRPr lang="en-PK" i="1" u="sng" dirty="0">
              <a:solidFill>
                <a:schemeClr val="accent1">
                  <a:lumMod val="75000"/>
                </a:schemeClr>
              </a:solidFill>
            </a:endParaRPr>
          </a:p>
        </p:txBody>
      </p:sp>
      <p:pic>
        <p:nvPicPr>
          <p:cNvPr id="4" name="Picture 3">
            <a:extLst>
              <a:ext uri="{FF2B5EF4-FFF2-40B4-BE49-F238E27FC236}">
                <a16:creationId xmlns:a16="http://schemas.microsoft.com/office/drawing/2014/main" id="{C55DC2E1-8F52-D97F-05A9-FECB003A7B00}"/>
              </a:ext>
            </a:extLst>
          </p:cNvPr>
          <p:cNvPicPr>
            <a:picLocks noChangeAspect="1"/>
          </p:cNvPicPr>
          <p:nvPr/>
        </p:nvPicPr>
        <p:blipFill>
          <a:blip r:embed="rId4"/>
          <a:stretch>
            <a:fillRect/>
          </a:stretch>
        </p:blipFill>
        <p:spPr>
          <a:xfrm>
            <a:off x="221673" y="2777506"/>
            <a:ext cx="5502442" cy="3726152"/>
          </a:xfrm>
          <a:prstGeom prst="rect">
            <a:avLst/>
          </a:prstGeom>
        </p:spPr>
      </p:pic>
      <p:pic>
        <p:nvPicPr>
          <p:cNvPr id="8198" name="Picture 6" descr="Screenshot of the synchronize database option for the code base.">
            <a:extLst>
              <a:ext uri="{FF2B5EF4-FFF2-40B4-BE49-F238E27FC236}">
                <a16:creationId xmlns:a16="http://schemas.microsoft.com/office/drawing/2014/main" id="{804BCE9E-69A4-0956-AE89-341A9D2F3D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2659" y="2777506"/>
            <a:ext cx="5847668" cy="374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182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D6D7-F291-F179-68C6-24CC7EECF685}"/>
              </a:ext>
            </a:extLst>
          </p:cNvPr>
          <p:cNvSpPr>
            <a:spLocks noGrp="1"/>
          </p:cNvSpPr>
          <p:nvPr>
            <p:ph type="title"/>
          </p:nvPr>
        </p:nvSpPr>
        <p:spPr>
          <a:xfrm>
            <a:off x="0" y="0"/>
            <a:ext cx="10515599" cy="831273"/>
          </a:xfrm>
        </p:spPr>
        <p:txBody>
          <a:bodyPr>
            <a:normAutofit/>
          </a:bodyPr>
          <a:lstStyle/>
          <a:p>
            <a:r>
              <a:rPr lang="en-US" sz="3600" b="0" i="0" u="none" strike="noStrike" dirty="0">
                <a:effectLst/>
                <a:latin typeface="Segoe UI" panose="020B0502040204020203" pitchFamily="34" charset="0"/>
                <a:hlinkClick r:id="rId2"/>
              </a:rPr>
              <a:t>2.6 Use the Element Designer to create elements</a:t>
            </a:r>
            <a:endParaRPr lang="en-PK" sz="3600" dirty="0"/>
          </a:p>
        </p:txBody>
      </p:sp>
      <p:sp>
        <p:nvSpPr>
          <p:cNvPr id="3" name="Content Placeholder 2">
            <a:extLst>
              <a:ext uri="{FF2B5EF4-FFF2-40B4-BE49-F238E27FC236}">
                <a16:creationId xmlns:a16="http://schemas.microsoft.com/office/drawing/2014/main" id="{34EEA66F-832D-EB09-C791-735A3BD3ACA8}"/>
              </a:ext>
            </a:extLst>
          </p:cNvPr>
          <p:cNvSpPr>
            <a:spLocks noGrp="1"/>
          </p:cNvSpPr>
          <p:nvPr>
            <p:ph idx="1"/>
          </p:nvPr>
        </p:nvSpPr>
        <p:spPr>
          <a:xfrm>
            <a:off x="117764" y="1278491"/>
            <a:ext cx="3788952" cy="4748236"/>
          </a:xfrm>
        </p:spPr>
        <p:txBody>
          <a:bodyPr>
            <a:normAutofit/>
          </a:bodyPr>
          <a:lstStyle/>
          <a:p>
            <a:r>
              <a:rPr lang="en-US" sz="1800" b="1" i="0" dirty="0">
                <a:effectLst/>
                <a:latin typeface="Segoe UI" panose="020B0502040204020203" pitchFamily="34" charset="0"/>
              </a:rPr>
              <a:t>Form Designer</a:t>
            </a:r>
          </a:p>
          <a:p>
            <a:r>
              <a:rPr lang="en-US" sz="1800" b="1" i="0" dirty="0">
                <a:effectLst/>
                <a:latin typeface="Segoe UI" panose="020B0502040204020203" pitchFamily="34" charset="0"/>
              </a:rPr>
              <a:t>Normal Element Designer</a:t>
            </a:r>
            <a:endParaRPr lang="en-US" sz="1800" b="1" dirty="0">
              <a:latin typeface="Segoe UI" panose="020B0502040204020203" pitchFamily="34" charset="0"/>
            </a:endParaRPr>
          </a:p>
          <a:p>
            <a:r>
              <a:rPr lang="en-US" sz="1800" b="1" i="0" dirty="0">
                <a:effectLst/>
                <a:latin typeface="Segoe UI" panose="020B0502040204020203" pitchFamily="34" charset="0"/>
              </a:rPr>
              <a:t>Pattern Designer</a:t>
            </a:r>
          </a:p>
          <a:p>
            <a:endParaRPr lang="en-US" sz="1800" b="1" dirty="0">
              <a:latin typeface="Segoe UI" panose="020B0502040204020203" pitchFamily="34" charset="0"/>
            </a:endParaRPr>
          </a:p>
          <a:p>
            <a:endParaRPr lang="en-US" sz="1800" b="1" i="0" dirty="0">
              <a:effectLst/>
              <a:latin typeface="Segoe UI" panose="020B0502040204020203" pitchFamily="34" charset="0"/>
            </a:endParaRPr>
          </a:p>
          <a:p>
            <a:r>
              <a:rPr lang="en-US" sz="2000" b="0" i="0" dirty="0">
                <a:effectLst/>
                <a:latin typeface="Segoe UI" panose="020B0502040204020203" pitchFamily="34" charset="0"/>
              </a:rPr>
              <a:t>This populates the pattern's requirements in the Pattern Designer so that you know what you need to add to complete the form.</a:t>
            </a:r>
          </a:p>
          <a:p>
            <a:endParaRPr lang="en-US" sz="2000" dirty="0">
              <a:latin typeface="Segoe UI" panose="020B0502040204020203" pitchFamily="34" charset="0"/>
            </a:endParaRPr>
          </a:p>
          <a:p>
            <a:pPr marL="0" indent="0">
              <a:buNone/>
            </a:pPr>
            <a:br>
              <a:rPr lang="en-US" sz="1800" b="1" i="0" dirty="0">
                <a:effectLst/>
                <a:latin typeface="Segoe UI" panose="020B0502040204020203" pitchFamily="34" charset="0"/>
              </a:rPr>
            </a:br>
            <a:endParaRPr lang="en-PK" sz="1800" dirty="0"/>
          </a:p>
        </p:txBody>
      </p:sp>
      <p:pic>
        <p:nvPicPr>
          <p:cNvPr id="9220" name="Picture 4" descr="Screenshot of an example of the Form Element designer.">
            <a:extLst>
              <a:ext uri="{FF2B5EF4-FFF2-40B4-BE49-F238E27FC236}">
                <a16:creationId xmlns:a16="http://schemas.microsoft.com/office/drawing/2014/main" id="{1546A1BA-D61B-53EB-00C4-2216440EC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091" y="1054881"/>
            <a:ext cx="7716129" cy="474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67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BEEB4F-80D5-7796-13F7-591B3E829EBF}"/>
              </a:ext>
            </a:extLst>
          </p:cNvPr>
          <p:cNvSpPr>
            <a:spLocks noGrp="1"/>
          </p:cNvSpPr>
          <p:nvPr>
            <p:ph idx="1"/>
          </p:nvPr>
        </p:nvSpPr>
        <p:spPr>
          <a:xfrm>
            <a:off x="259773" y="1631661"/>
            <a:ext cx="11672454" cy="1956666"/>
          </a:xfrm>
        </p:spPr>
        <p:txBody>
          <a:bodyPr>
            <a:normAutofit/>
          </a:bodyPr>
          <a:lstStyle/>
          <a:p>
            <a:pPr marL="571500" indent="-571500">
              <a:buFont typeface="+mj-lt"/>
              <a:buAutoNum type="romanUcPeriod"/>
            </a:pPr>
            <a:r>
              <a:rPr lang="en-US" sz="3200" b="1" dirty="0">
                <a:solidFill>
                  <a:schemeClr val="accent1">
                    <a:lumMod val="75000"/>
                  </a:schemeClr>
                </a:solidFill>
                <a:latin typeface="+mj-lt"/>
                <a:hlinkClick r:id="rId2">
                  <a:extLst>
                    <a:ext uri="{A12FA001-AC4F-418D-AE19-62706E023703}">
                      <ahyp:hlinkClr xmlns:ahyp="http://schemas.microsoft.com/office/drawing/2018/hyperlinkcolor" val="tx"/>
                    </a:ext>
                  </a:extLst>
                </a:hlinkClick>
              </a:rPr>
              <a:t>Explore the technical architecture of finance and operations apps</a:t>
            </a:r>
            <a:endParaRPr lang="en-US" sz="3200" b="1" dirty="0">
              <a:solidFill>
                <a:schemeClr val="accent1">
                  <a:lumMod val="75000"/>
                </a:schemeClr>
              </a:solidFill>
              <a:latin typeface="+mj-lt"/>
            </a:endParaRPr>
          </a:p>
          <a:p>
            <a:pPr marL="571500" indent="-571500">
              <a:buFont typeface="+mj-lt"/>
              <a:buAutoNum type="romanUcPeriod"/>
            </a:pPr>
            <a:r>
              <a:rPr lang="en-US" sz="3200" b="1" i="0" dirty="0">
                <a:solidFill>
                  <a:schemeClr val="accent1">
                    <a:lumMod val="75000"/>
                  </a:schemeClr>
                </a:solidFill>
                <a:effectLst/>
                <a:latin typeface="+mj-lt"/>
                <a:hlinkClick r:id="rId3">
                  <a:extLst>
                    <a:ext uri="{A12FA001-AC4F-418D-AE19-62706E023703}">
                      <ahyp:hlinkClr xmlns:ahyp="http://schemas.microsoft.com/office/drawing/2018/hyperlinkcolor" val="tx"/>
                    </a:ext>
                  </a:extLst>
                </a:hlinkClick>
              </a:rPr>
              <a:t>Build finance and operations apps</a:t>
            </a:r>
            <a:endParaRPr lang="en-US" sz="3200" b="1" dirty="0">
              <a:solidFill>
                <a:schemeClr val="accent1">
                  <a:lumMod val="75000"/>
                </a:schemeClr>
              </a:solidFill>
              <a:latin typeface="+mj-lt"/>
            </a:endParaRPr>
          </a:p>
          <a:p>
            <a:pPr marL="571500" indent="-571500">
              <a:buFont typeface="+mj-lt"/>
              <a:buAutoNum type="romanUcPeriod"/>
            </a:pPr>
            <a:r>
              <a:rPr lang="en-US" sz="3200" b="1" i="0" dirty="0">
                <a:solidFill>
                  <a:schemeClr val="accent1">
                    <a:lumMod val="75000"/>
                  </a:schemeClr>
                </a:solidFill>
                <a:effectLst/>
                <a:latin typeface="+mj-lt"/>
                <a:hlinkClick r:id="rId4">
                  <a:extLst>
                    <a:ext uri="{A12FA001-AC4F-418D-AE19-62706E023703}">
                      <ahyp:hlinkClr xmlns:ahyp="http://schemas.microsoft.com/office/drawing/2018/hyperlinkcolor" val="tx"/>
                    </a:ext>
                  </a:extLst>
                </a:hlinkClick>
              </a:rPr>
              <a:t>Extend finance and operations apps</a:t>
            </a:r>
            <a:endParaRPr lang="en-US" sz="3200" b="1" i="0" dirty="0">
              <a:solidFill>
                <a:schemeClr val="accent1">
                  <a:lumMod val="75000"/>
                </a:schemeClr>
              </a:solidFill>
              <a:effectLst/>
              <a:latin typeface="+mj-lt"/>
            </a:endParaRPr>
          </a:p>
          <a:p>
            <a:endParaRPr lang="en-US" sz="3200" b="1" i="0" dirty="0">
              <a:solidFill>
                <a:schemeClr val="accent1">
                  <a:lumMod val="75000"/>
                </a:schemeClr>
              </a:solidFill>
              <a:effectLst/>
              <a:latin typeface="+mj-lt"/>
            </a:endParaRPr>
          </a:p>
          <a:p>
            <a:endParaRPr lang="en-US" sz="3600" dirty="0">
              <a:solidFill>
                <a:schemeClr val="accent1">
                  <a:lumMod val="75000"/>
                </a:schemeClr>
              </a:solidFill>
            </a:endParaRPr>
          </a:p>
        </p:txBody>
      </p:sp>
    </p:spTree>
    <p:extLst>
      <p:ext uri="{BB962C8B-B14F-4D97-AF65-F5344CB8AC3E}">
        <p14:creationId xmlns:p14="http://schemas.microsoft.com/office/powerpoint/2010/main" val="229623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95738-DBF4-3E23-BD1D-57A94D31770D}"/>
              </a:ext>
            </a:extLst>
          </p:cNvPr>
          <p:cNvSpPr>
            <a:spLocks noGrp="1"/>
          </p:cNvSpPr>
          <p:nvPr>
            <p:ph idx="1"/>
          </p:nvPr>
        </p:nvSpPr>
        <p:spPr>
          <a:xfrm>
            <a:off x="187035" y="232352"/>
            <a:ext cx="11824855" cy="1652719"/>
          </a:xfrm>
        </p:spPr>
        <p:txBody>
          <a:bodyPr/>
          <a:lstStyle/>
          <a:p>
            <a:r>
              <a:rPr lang="en-US" sz="2800" b="1" i="0" dirty="0">
                <a:effectLst/>
                <a:latin typeface="Segoe UI" panose="020B0502040204020203" pitchFamily="34" charset="0"/>
                <a:hlinkClick r:id="rId2"/>
              </a:rPr>
              <a:t>Lab - Create a project and add an element</a:t>
            </a:r>
            <a:endParaRPr lang="en-US" sz="2800" b="1" i="0" dirty="0">
              <a:effectLst/>
              <a:latin typeface="Segoe UI" panose="020B0502040204020203" pitchFamily="34" charset="0"/>
            </a:endParaRPr>
          </a:p>
          <a:p>
            <a:pPr algn="l">
              <a:buFont typeface="+mj-lt"/>
              <a:buAutoNum type="arabicPeriod"/>
            </a:pPr>
            <a:r>
              <a:rPr lang="en-US" sz="1200" b="0" i="0" dirty="0">
                <a:effectLst/>
                <a:latin typeface="Segoe UI" panose="020B0502040204020203" pitchFamily="34" charset="0"/>
              </a:rPr>
              <a:t>Ensure that you are signed in to Microsoft Learn.</a:t>
            </a:r>
          </a:p>
          <a:p>
            <a:pPr algn="l">
              <a:buFont typeface="+mj-lt"/>
              <a:buAutoNum type="arabicPeriod"/>
            </a:pPr>
            <a:r>
              <a:rPr lang="en-US" sz="1200" b="0" i="0" dirty="0">
                <a:effectLst/>
                <a:latin typeface="Segoe UI" panose="020B0502040204020203" pitchFamily="34" charset="0"/>
              </a:rPr>
              <a:t>Select </a:t>
            </a:r>
            <a:r>
              <a:rPr lang="en-US" sz="1200" b="1" i="0" dirty="0">
                <a:effectLst/>
                <a:latin typeface="Segoe UI" panose="020B0502040204020203" pitchFamily="34" charset="0"/>
              </a:rPr>
              <a:t>Launch VM mode</a:t>
            </a:r>
            <a:r>
              <a:rPr lang="en-US" sz="1200" b="0" i="0" dirty="0">
                <a:effectLst/>
                <a:latin typeface="Segoe UI" panose="020B0502040204020203" pitchFamily="34" charset="0"/>
              </a:rPr>
              <a:t> or </a:t>
            </a:r>
            <a:r>
              <a:rPr lang="en-US" sz="1200" b="1" i="0" dirty="0">
                <a:effectLst/>
                <a:latin typeface="Segoe UI" panose="020B0502040204020203" pitchFamily="34" charset="0"/>
              </a:rPr>
              <a:t>Sign in to launch VM mode</a:t>
            </a:r>
            <a:r>
              <a:rPr lang="en-US" sz="1200" b="0" i="0" dirty="0">
                <a:effectLst/>
                <a:latin typeface="Segoe UI" panose="020B0502040204020203" pitchFamily="34" charset="0"/>
              </a:rPr>
              <a:t> in this unit.</a:t>
            </a:r>
          </a:p>
          <a:p>
            <a:pPr algn="l">
              <a:buFont typeface="+mj-lt"/>
              <a:buAutoNum type="arabicPeriod"/>
            </a:pPr>
            <a:r>
              <a:rPr lang="en-US" sz="1200" b="0" i="0" dirty="0">
                <a:effectLst/>
                <a:latin typeface="Segoe UI" panose="020B0502040204020203" pitchFamily="34" charset="0"/>
              </a:rPr>
              <a:t>In the </a:t>
            </a:r>
            <a:r>
              <a:rPr lang="en-US" sz="1200" b="1" i="0" dirty="0">
                <a:effectLst/>
                <a:latin typeface="Segoe UI" panose="020B0502040204020203" pitchFamily="34" charset="0"/>
              </a:rPr>
              <a:t>Resources</a:t>
            </a:r>
            <a:r>
              <a:rPr lang="en-US" sz="1200" b="0" i="0" dirty="0">
                <a:effectLst/>
                <a:latin typeface="Segoe UI" panose="020B0502040204020203" pitchFamily="34" charset="0"/>
              </a:rPr>
              <a:t> tab on the lab side bar, select the </a:t>
            </a:r>
            <a:r>
              <a:rPr lang="en-US" sz="1200" b="1" i="0" dirty="0">
                <a:effectLst/>
                <a:latin typeface="Segoe UI" panose="020B0502040204020203" pitchFamily="34" charset="0"/>
              </a:rPr>
              <a:t>T</a:t>
            </a:r>
            <a:r>
              <a:rPr lang="en-US" sz="1200" b="0" i="0" dirty="0">
                <a:effectLst/>
                <a:latin typeface="Segoe UI" panose="020B0502040204020203" pitchFamily="34" charset="0"/>
              </a:rPr>
              <a:t> icon next to </a:t>
            </a:r>
            <a:r>
              <a:rPr lang="en-US" sz="1200" b="1" i="0" dirty="0">
                <a:effectLst/>
                <a:latin typeface="Segoe UI" panose="020B0502040204020203" pitchFamily="34" charset="0"/>
              </a:rPr>
              <a:t>Password</a:t>
            </a:r>
            <a:r>
              <a:rPr lang="en-US" sz="1200" b="0" i="0" dirty="0">
                <a:effectLst/>
                <a:latin typeface="Segoe UI" panose="020B0502040204020203" pitchFamily="34" charset="0"/>
              </a:rPr>
              <a:t> in the </a:t>
            </a:r>
            <a:r>
              <a:rPr lang="en-US" sz="1200" b="1" i="0" dirty="0">
                <a:effectLst/>
                <a:latin typeface="Segoe UI" panose="020B0502040204020203" pitchFamily="34" charset="0"/>
              </a:rPr>
              <a:t>MININT</a:t>
            </a:r>
            <a:r>
              <a:rPr lang="en-US" sz="1200" b="0" i="0" dirty="0">
                <a:effectLst/>
                <a:latin typeface="Segoe UI" panose="020B0502040204020203" pitchFamily="34" charset="0"/>
              </a:rPr>
              <a:t> box, to have the administrator password for the Virtual Machine entered for you.</a:t>
            </a:r>
          </a:p>
          <a:p>
            <a:endParaRPr lang="en-PK" dirty="0"/>
          </a:p>
        </p:txBody>
      </p:sp>
      <p:pic>
        <p:nvPicPr>
          <p:cNvPr id="10244" name="Picture 4" descr="Screenshot of the administrator password.">
            <a:extLst>
              <a:ext uri="{FF2B5EF4-FFF2-40B4-BE49-F238E27FC236}">
                <a16:creationId xmlns:a16="http://schemas.microsoft.com/office/drawing/2014/main" id="{C3CA7353-F40E-573A-1189-80949C8DB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53" y="1780295"/>
            <a:ext cx="5164193" cy="22852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46" name="Picture 6" descr="Screenshot of the Username field and the Sign in dialog box that appears.">
            <a:extLst>
              <a:ext uri="{FF2B5EF4-FFF2-40B4-BE49-F238E27FC236}">
                <a16:creationId xmlns:a16="http://schemas.microsoft.com/office/drawing/2014/main" id="{A6A3D56D-C1F9-ADDF-5799-D76DBE618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956" y="1780294"/>
            <a:ext cx="5164193" cy="22852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48" name="Picture 8" descr="Screenshot of the Password field the Enter password dialog box that appears.">
            <a:extLst>
              <a:ext uri="{FF2B5EF4-FFF2-40B4-BE49-F238E27FC236}">
                <a16:creationId xmlns:a16="http://schemas.microsoft.com/office/drawing/2014/main" id="{D402A56A-E96A-B744-914E-6694222B1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8955" y="4185868"/>
            <a:ext cx="5164193" cy="24099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50" name="Picture 10" descr="Screenshot of the Permissions requested page.">
            <a:extLst>
              <a:ext uri="{FF2B5EF4-FFF2-40B4-BE49-F238E27FC236}">
                <a16:creationId xmlns:a16="http://schemas.microsoft.com/office/drawing/2014/main" id="{E10BE5AD-92B4-FFE2-9B2A-50D4C42F3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7929" y="4185868"/>
            <a:ext cx="1949326" cy="23565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00DE678-DB8F-EA6A-C416-F310B6F34D85}"/>
              </a:ext>
            </a:extLst>
          </p:cNvPr>
          <p:cNvSpPr/>
          <p:nvPr/>
        </p:nvSpPr>
        <p:spPr>
          <a:xfrm>
            <a:off x="5733046" y="2812473"/>
            <a:ext cx="725909"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 name="Arrow: Curved Left 6">
            <a:extLst>
              <a:ext uri="{FF2B5EF4-FFF2-40B4-BE49-F238E27FC236}">
                <a16:creationId xmlns:a16="http://schemas.microsoft.com/office/drawing/2014/main" id="{DBD365A6-9B59-CD55-79A7-FEB9588E82BC}"/>
              </a:ext>
            </a:extLst>
          </p:cNvPr>
          <p:cNvSpPr/>
          <p:nvPr/>
        </p:nvSpPr>
        <p:spPr>
          <a:xfrm>
            <a:off x="11623148" y="3657600"/>
            <a:ext cx="388742" cy="9144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8" name="Arrow: Left 7">
            <a:extLst>
              <a:ext uri="{FF2B5EF4-FFF2-40B4-BE49-F238E27FC236}">
                <a16:creationId xmlns:a16="http://schemas.microsoft.com/office/drawing/2014/main" id="{ED23E696-AD2A-E6F7-8E1E-DB258BBE79F3}"/>
              </a:ext>
            </a:extLst>
          </p:cNvPr>
          <p:cNvSpPr/>
          <p:nvPr/>
        </p:nvSpPr>
        <p:spPr>
          <a:xfrm>
            <a:off x="4598732" y="5197907"/>
            <a:ext cx="1678745" cy="3325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45324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513CD-FA45-4F3D-81F3-975690BACA61}"/>
              </a:ext>
            </a:extLst>
          </p:cNvPr>
          <p:cNvSpPr>
            <a:spLocks noGrp="1"/>
          </p:cNvSpPr>
          <p:nvPr>
            <p:ph idx="1"/>
          </p:nvPr>
        </p:nvSpPr>
        <p:spPr>
          <a:xfrm>
            <a:off x="117764" y="135370"/>
            <a:ext cx="11866418" cy="6514812"/>
          </a:xfrm>
        </p:spPr>
        <p:txBody>
          <a:bodyPr/>
          <a:lstStyle/>
          <a:p>
            <a:pPr algn="l"/>
            <a:r>
              <a:rPr lang="en-US" b="1" i="0" dirty="0">
                <a:effectLst/>
                <a:latin typeface="Segoe UI" panose="020B0502040204020203" pitchFamily="34" charset="0"/>
              </a:rPr>
              <a:t>Scenario</a:t>
            </a:r>
          </a:p>
          <a:p>
            <a:pPr algn="l"/>
            <a:r>
              <a:rPr lang="en-US" sz="2000" b="0" i="0" dirty="0">
                <a:effectLst/>
                <a:latin typeface="Segoe UI" panose="020B0502040204020203" pitchFamily="34" charset="0"/>
              </a:rPr>
              <a:t>The finance and operations apps developer is a new employee at the </a:t>
            </a:r>
            <a:r>
              <a:rPr lang="en-US" sz="2000" b="1" i="0" dirty="0">
                <a:effectLst/>
                <a:latin typeface="Segoe UI" panose="020B0502040204020203" pitchFamily="34" charset="0"/>
              </a:rPr>
              <a:t>Fleet Management company</a:t>
            </a:r>
            <a:r>
              <a:rPr lang="en-US" sz="2000" b="0" i="0" dirty="0">
                <a:effectLst/>
                <a:latin typeface="Segoe UI" panose="020B0502040204020203" pitchFamily="34" charset="0"/>
              </a:rPr>
              <a:t>. The developer needs to create their own project in Visual Studio to begin developing new elements. The developer has been tasked with creating a new Extended Data Type (EDT) for vehicle color.</a:t>
            </a:r>
          </a:p>
          <a:p>
            <a:pPr marL="457200" indent="-457200">
              <a:buFont typeface="+mj-lt"/>
              <a:buAutoNum type="arabicPeriod"/>
            </a:pPr>
            <a:r>
              <a:rPr lang="en-US" sz="2000" b="1" i="0" dirty="0">
                <a:solidFill>
                  <a:schemeClr val="accent1">
                    <a:lumMod val="75000"/>
                  </a:schemeClr>
                </a:solidFill>
                <a:effectLst/>
                <a:latin typeface="Segoe UI" panose="020B0502040204020203" pitchFamily="34" charset="0"/>
              </a:rPr>
              <a:t>Create a new project</a:t>
            </a:r>
          </a:p>
          <a:p>
            <a:pPr marL="457200" indent="-457200">
              <a:buFont typeface="+mj-lt"/>
              <a:buAutoNum type="arabicPeriod"/>
            </a:pPr>
            <a:r>
              <a:rPr lang="en-US" sz="2000" b="1" i="0" dirty="0">
                <a:solidFill>
                  <a:schemeClr val="accent1">
                    <a:lumMod val="75000"/>
                  </a:schemeClr>
                </a:solidFill>
                <a:effectLst/>
                <a:latin typeface="Segoe UI" panose="020B0502040204020203" pitchFamily="34" charset="0"/>
              </a:rPr>
              <a:t>Create a new vehicle color EDT</a:t>
            </a:r>
          </a:p>
          <a:p>
            <a:pPr marL="457200" indent="-457200">
              <a:buFont typeface="+mj-lt"/>
              <a:buAutoNum type="arabicPeriod"/>
            </a:pPr>
            <a:r>
              <a:rPr lang="en-US" sz="2000" b="1" i="0" dirty="0">
                <a:solidFill>
                  <a:schemeClr val="accent1">
                    <a:lumMod val="75000"/>
                  </a:schemeClr>
                </a:solidFill>
                <a:effectLst/>
                <a:latin typeface="Segoe UI" panose="020B0502040204020203" pitchFamily="34" charset="0"/>
              </a:rPr>
              <a:t>Close the lab environment</a:t>
            </a:r>
          </a:p>
          <a:p>
            <a:pPr marL="457200" indent="-457200">
              <a:buFont typeface="+mj-lt"/>
              <a:buAutoNum type="arabicPeriod"/>
            </a:pPr>
            <a:endParaRPr lang="en-US" sz="2000" b="1" i="0" dirty="0">
              <a:solidFill>
                <a:schemeClr val="accent1">
                  <a:lumMod val="75000"/>
                </a:schemeClr>
              </a:solidFill>
              <a:effectLst/>
              <a:latin typeface="Segoe UI" panose="020B0502040204020203" pitchFamily="34" charset="0"/>
            </a:endParaRPr>
          </a:p>
          <a:p>
            <a:endParaRPr lang="en-US" b="1" i="0" dirty="0">
              <a:effectLst/>
              <a:latin typeface="Segoe UI" panose="020B0502040204020203" pitchFamily="34" charset="0"/>
            </a:endParaRPr>
          </a:p>
          <a:p>
            <a:endParaRPr lang="en-US" b="1" i="0" dirty="0">
              <a:effectLst/>
              <a:latin typeface="Segoe UI" panose="020B0502040204020203" pitchFamily="34" charset="0"/>
            </a:endParaRPr>
          </a:p>
          <a:p>
            <a:endParaRPr lang="en-US" dirty="0"/>
          </a:p>
        </p:txBody>
      </p:sp>
    </p:spTree>
    <p:extLst>
      <p:ext uri="{BB962C8B-B14F-4D97-AF65-F5344CB8AC3E}">
        <p14:creationId xmlns:p14="http://schemas.microsoft.com/office/powerpoint/2010/main" val="119911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34F6-346A-1AA2-E2CC-68B2BD6E1434}"/>
              </a:ext>
            </a:extLst>
          </p:cNvPr>
          <p:cNvSpPr>
            <a:spLocks noGrp="1"/>
          </p:cNvSpPr>
          <p:nvPr>
            <p:ph type="title"/>
          </p:nvPr>
        </p:nvSpPr>
        <p:spPr>
          <a:xfrm>
            <a:off x="124691" y="18256"/>
            <a:ext cx="11942618" cy="1117818"/>
          </a:xfrm>
        </p:spPr>
        <p:txBody>
          <a:bodyPr>
            <a:normAutofit/>
          </a:bodyPr>
          <a:lstStyle/>
          <a:p>
            <a:r>
              <a:rPr lang="en-US" sz="3200" b="1" i="0" u="none" strike="noStrike" dirty="0">
                <a:effectLst/>
                <a:latin typeface="Segoe UI" panose="020B0502040204020203" pitchFamily="34" charset="0"/>
                <a:hlinkClick r:id="rId2"/>
              </a:rPr>
              <a:t>3. Get started with development using X++ in finance and operations apps</a:t>
            </a:r>
            <a:endParaRPr lang="en-PK" sz="3200" dirty="0"/>
          </a:p>
        </p:txBody>
      </p:sp>
      <p:sp>
        <p:nvSpPr>
          <p:cNvPr id="3" name="Content Placeholder 2">
            <a:extLst>
              <a:ext uri="{FF2B5EF4-FFF2-40B4-BE49-F238E27FC236}">
                <a16:creationId xmlns:a16="http://schemas.microsoft.com/office/drawing/2014/main" id="{DAB88D93-C5F3-0ABF-DE6B-248812184C62}"/>
              </a:ext>
            </a:extLst>
          </p:cNvPr>
          <p:cNvSpPr>
            <a:spLocks noGrp="1"/>
          </p:cNvSpPr>
          <p:nvPr>
            <p:ph idx="1"/>
          </p:nvPr>
        </p:nvSpPr>
        <p:spPr>
          <a:xfrm>
            <a:off x="124690" y="997527"/>
            <a:ext cx="11942617" cy="5638799"/>
          </a:xfrm>
        </p:spPr>
        <p:txBody>
          <a:bodyPr/>
          <a:lstStyle/>
          <a:p>
            <a:pPr marL="0" indent="0">
              <a:buNone/>
            </a:pPr>
            <a:r>
              <a:rPr lang="en-US" b="0" i="0" u="sng" dirty="0">
                <a:effectLst/>
                <a:latin typeface="Segoe UI" panose="020B0502040204020203" pitchFamily="34" charset="0"/>
                <a:hlinkClick r:id="rId3"/>
              </a:rPr>
              <a:t>3.1 Introduction</a:t>
            </a:r>
            <a:endParaRPr lang="en-US" b="0" i="0" u="sng" dirty="0">
              <a:effectLst/>
              <a:latin typeface="Segoe UI" panose="020B0502040204020203" pitchFamily="34" charset="0"/>
            </a:endParaRPr>
          </a:p>
          <a:p>
            <a:pPr algn="l"/>
            <a:r>
              <a:rPr lang="en-US" sz="1600" b="0" i="0" dirty="0">
                <a:effectLst/>
                <a:latin typeface="Segoe UI" panose="020B0502040204020203" pitchFamily="34" charset="0"/>
              </a:rPr>
              <a:t>X++ has a user-friendly memory management model that is identical to .NET. A few areas where X++ differs from other managed languages are:</a:t>
            </a:r>
          </a:p>
          <a:p>
            <a:pPr algn="l">
              <a:buFont typeface="Arial" panose="020B0604020202020204" pitchFamily="34" charset="0"/>
              <a:buChar char="•"/>
            </a:pPr>
            <a:r>
              <a:rPr lang="en-US" sz="1600" b="0" i="0" dirty="0">
                <a:effectLst/>
                <a:latin typeface="Segoe UI" panose="020B0502040204020203" pitchFamily="34" charset="0"/>
              </a:rPr>
              <a:t>Strong data access statements</a:t>
            </a:r>
          </a:p>
          <a:p>
            <a:pPr algn="l">
              <a:buFont typeface="Arial" panose="020B0604020202020204" pitchFamily="34" charset="0"/>
              <a:buChar char="•"/>
            </a:pPr>
            <a:r>
              <a:rPr lang="en-US" sz="1600" b="0" i="0" dirty="0">
                <a:effectLst/>
                <a:latin typeface="Segoe UI" panose="020B0502040204020203" pitchFamily="34" charset="0"/>
              </a:rPr>
              <a:t>Tight integration with system and user metadata</a:t>
            </a:r>
          </a:p>
          <a:p>
            <a:pPr algn="l">
              <a:buFont typeface="Arial" panose="020B0604020202020204" pitchFamily="34" charset="0"/>
              <a:buChar char="•"/>
            </a:pPr>
            <a:r>
              <a:rPr lang="en-US" sz="1600" b="0" i="0" dirty="0">
                <a:effectLst/>
                <a:latin typeface="Segoe UI" panose="020B0502040204020203" pitchFamily="34" charset="0"/>
              </a:rPr>
              <a:t>A strong extensibility story with Pre/Post event handlers and chain of command</a:t>
            </a:r>
          </a:p>
          <a:p>
            <a:pPr algn="l">
              <a:buFont typeface="Arial" panose="020B0604020202020204" pitchFamily="34" charset="0"/>
              <a:buChar char="•"/>
            </a:pPr>
            <a:r>
              <a:rPr lang="en-US" sz="1600" b="0" i="0" dirty="0">
                <a:effectLst/>
                <a:latin typeface="Segoe UI" panose="020B0502040204020203" pitchFamily="34" charset="0"/>
              </a:rPr>
              <a:t>Case insensitivity, meaning that "While," "while," and "WHILE" are the same (C# is case-sensitive)</a:t>
            </a:r>
          </a:p>
          <a:p>
            <a:pPr marL="0" indent="0">
              <a:buNone/>
            </a:pPr>
            <a:r>
              <a:rPr lang="en-US" b="0" i="0" u="sng" dirty="0">
                <a:effectLst/>
                <a:latin typeface="Segoe UI" panose="020B0502040204020203" pitchFamily="34" charset="0"/>
                <a:hlinkClick r:id="rId4"/>
              </a:rPr>
              <a:t>3.2 Implement base types and operators</a:t>
            </a:r>
            <a:endParaRPr lang="en-US" b="0" i="0" u="sng" dirty="0">
              <a:effectLst/>
              <a:latin typeface="Segoe UI" panose="020B0502040204020203" pitchFamily="34" charset="0"/>
            </a:endParaRPr>
          </a:p>
          <a:p>
            <a:r>
              <a:rPr lang="en-US" sz="2000" b="1" i="0" dirty="0">
                <a:effectLst/>
                <a:latin typeface="Segoe UI" panose="020B0502040204020203" pitchFamily="34" charset="0"/>
              </a:rPr>
              <a:t>Data types</a:t>
            </a:r>
          </a:p>
          <a:p>
            <a:r>
              <a:rPr lang="en-US" sz="2000" b="1" i="0" dirty="0">
                <a:effectLst/>
                <a:latin typeface="Segoe UI" panose="020B0502040204020203" pitchFamily="34" charset="0"/>
              </a:rPr>
              <a:t>Composite data types</a:t>
            </a:r>
          </a:p>
          <a:p>
            <a:r>
              <a:rPr lang="en-US" sz="2000" b="1" i="0" dirty="0">
                <a:effectLst/>
                <a:latin typeface="Segoe UI" panose="020B0502040204020203" pitchFamily="34" charset="0"/>
              </a:rPr>
              <a:t>User-defined data types</a:t>
            </a:r>
          </a:p>
          <a:p>
            <a:r>
              <a:rPr lang="en-US" sz="2000" b="1" i="0" dirty="0">
                <a:effectLst/>
                <a:latin typeface="Segoe UI" panose="020B0502040204020203" pitchFamily="34" charset="0"/>
              </a:rPr>
              <a:t>Variables</a:t>
            </a:r>
          </a:p>
          <a:p>
            <a:r>
              <a:rPr lang="en-US" sz="1400" b="0" i="0" dirty="0">
                <a:solidFill>
                  <a:srgbClr val="002060"/>
                </a:solidFill>
                <a:effectLst/>
                <a:latin typeface="Segoe UI" panose="020B0502040204020203" pitchFamily="34" charset="0"/>
                <a:hlinkClick r:id="rId5"/>
              </a:rPr>
              <a:t>Watch the following video to learn how to declare a variable.</a:t>
            </a:r>
            <a:endParaRPr lang="en-US" sz="1400" b="0" i="0" dirty="0">
              <a:solidFill>
                <a:srgbClr val="002060"/>
              </a:solidFill>
              <a:effectLst/>
              <a:latin typeface="Segoe UI" panose="020B0502040204020203" pitchFamily="34" charset="0"/>
            </a:endParaRPr>
          </a:p>
          <a:p>
            <a:r>
              <a:rPr lang="en-US" sz="2000" b="1" i="0" dirty="0">
                <a:solidFill>
                  <a:schemeClr val="tx1">
                    <a:lumMod val="95000"/>
                    <a:lumOff val="5000"/>
                  </a:schemeClr>
                </a:solidFill>
                <a:effectLst/>
                <a:latin typeface="Segoe UI" panose="020B0502040204020203" pitchFamily="34" charset="0"/>
              </a:rPr>
              <a:t>Operators</a:t>
            </a:r>
          </a:p>
          <a:p>
            <a:endParaRPr lang="en-US" sz="20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384711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F221-9293-9738-4978-1795FAD032D4}"/>
              </a:ext>
            </a:extLst>
          </p:cNvPr>
          <p:cNvSpPr>
            <a:spLocks noGrp="1"/>
          </p:cNvSpPr>
          <p:nvPr>
            <p:ph type="title"/>
          </p:nvPr>
        </p:nvSpPr>
        <p:spPr>
          <a:xfrm>
            <a:off x="145472" y="129309"/>
            <a:ext cx="11901055" cy="729674"/>
          </a:xfrm>
        </p:spPr>
        <p:txBody>
          <a:bodyPr>
            <a:noAutofit/>
          </a:bodyPr>
          <a:lstStyle/>
          <a:p>
            <a:r>
              <a:rPr lang="en-US" sz="3600" b="0" i="0" u="sng" dirty="0">
                <a:effectLst/>
                <a:latin typeface="Segoe UI" panose="020B0502040204020203" pitchFamily="34" charset="0"/>
                <a:hlinkClick r:id="rId2"/>
              </a:rPr>
              <a:t>3.3 Common structured programming constructs of X++</a:t>
            </a:r>
            <a:endParaRPr lang="en-PK" sz="3600" dirty="0"/>
          </a:p>
        </p:txBody>
      </p:sp>
      <p:sp>
        <p:nvSpPr>
          <p:cNvPr id="3" name="Content Placeholder 2">
            <a:extLst>
              <a:ext uri="{FF2B5EF4-FFF2-40B4-BE49-F238E27FC236}">
                <a16:creationId xmlns:a16="http://schemas.microsoft.com/office/drawing/2014/main" id="{91BC1D62-5664-2AE3-FC24-B7FD29D496F9}"/>
              </a:ext>
            </a:extLst>
          </p:cNvPr>
          <p:cNvSpPr>
            <a:spLocks noGrp="1"/>
          </p:cNvSpPr>
          <p:nvPr>
            <p:ph idx="1"/>
          </p:nvPr>
        </p:nvSpPr>
        <p:spPr>
          <a:xfrm>
            <a:off x="200890" y="858983"/>
            <a:ext cx="11790218" cy="5999017"/>
          </a:xfrm>
        </p:spPr>
        <p:txBody>
          <a:bodyPr/>
          <a:lstStyle/>
          <a:p>
            <a:pPr algn="l">
              <a:lnSpc>
                <a:spcPct val="150000"/>
              </a:lnSpc>
              <a:buFont typeface="Arial" panose="020B0604020202020204" pitchFamily="34" charset="0"/>
              <a:buChar char="•"/>
            </a:pPr>
            <a:r>
              <a:rPr lang="en-US" sz="1800" b="1" i="0" dirty="0">
                <a:solidFill>
                  <a:schemeClr val="tx1">
                    <a:lumMod val="95000"/>
                    <a:lumOff val="5000"/>
                  </a:schemeClr>
                </a:solidFill>
                <a:effectLst/>
                <a:latin typeface="Segoe UI" panose="020B0502040204020203" pitchFamily="34" charset="0"/>
              </a:rPr>
              <a:t>Private</a:t>
            </a:r>
            <a:r>
              <a:rPr lang="en-US" sz="1800" b="0" i="0" dirty="0">
                <a:solidFill>
                  <a:schemeClr val="tx1">
                    <a:lumMod val="95000"/>
                    <a:lumOff val="5000"/>
                  </a:schemeClr>
                </a:solidFill>
                <a:effectLst/>
                <a:latin typeface="Segoe UI" panose="020B0502040204020203" pitchFamily="34" charset="0"/>
              </a:rPr>
              <a:t> - Makes the variables only usable within the class that it is defined in.</a:t>
            </a:r>
          </a:p>
          <a:p>
            <a:pPr algn="l">
              <a:lnSpc>
                <a:spcPct val="150000"/>
              </a:lnSpc>
              <a:buFont typeface="Arial" panose="020B0604020202020204" pitchFamily="34" charset="0"/>
              <a:buChar char="•"/>
            </a:pPr>
            <a:r>
              <a:rPr lang="en-US" sz="1800" b="1" i="0" dirty="0">
                <a:solidFill>
                  <a:schemeClr val="tx1">
                    <a:lumMod val="95000"/>
                    <a:lumOff val="5000"/>
                  </a:schemeClr>
                </a:solidFill>
                <a:effectLst/>
                <a:latin typeface="Segoe UI" panose="020B0502040204020203" pitchFamily="34" charset="0"/>
              </a:rPr>
              <a:t>Protected</a:t>
            </a:r>
            <a:r>
              <a:rPr lang="en-US" sz="1800" b="0" i="0" dirty="0">
                <a:solidFill>
                  <a:schemeClr val="tx1">
                    <a:lumMod val="95000"/>
                    <a:lumOff val="5000"/>
                  </a:schemeClr>
                </a:solidFill>
                <a:effectLst/>
                <a:latin typeface="Segoe UI" panose="020B0502040204020203" pitchFamily="34" charset="0"/>
              </a:rPr>
              <a:t> - Makes the variable only usable within the class that it is defined in and any subclass of that class.</a:t>
            </a:r>
          </a:p>
          <a:p>
            <a:pPr algn="l">
              <a:lnSpc>
                <a:spcPct val="150000"/>
              </a:lnSpc>
              <a:buFont typeface="Arial" panose="020B0604020202020204" pitchFamily="34" charset="0"/>
              <a:buChar char="•"/>
            </a:pPr>
            <a:r>
              <a:rPr lang="en-US" sz="1800" b="1" i="0" dirty="0">
                <a:solidFill>
                  <a:schemeClr val="tx1">
                    <a:lumMod val="95000"/>
                    <a:lumOff val="5000"/>
                  </a:schemeClr>
                </a:solidFill>
                <a:effectLst/>
                <a:latin typeface="Segoe UI" panose="020B0502040204020203" pitchFamily="34" charset="0"/>
              </a:rPr>
              <a:t>Public</a:t>
            </a:r>
            <a:r>
              <a:rPr lang="en-US" sz="1800" b="0" i="0" dirty="0">
                <a:solidFill>
                  <a:schemeClr val="tx1">
                    <a:lumMod val="95000"/>
                    <a:lumOff val="5000"/>
                  </a:schemeClr>
                </a:solidFill>
                <a:effectLst/>
                <a:latin typeface="Segoe UI" panose="020B0502040204020203" pitchFamily="34" charset="0"/>
              </a:rPr>
              <a:t> - Makes the variable usable anywhere and is the default modifier.</a:t>
            </a:r>
          </a:p>
          <a:p>
            <a:pPr algn="l">
              <a:lnSpc>
                <a:spcPct val="150000"/>
              </a:lnSpc>
            </a:pPr>
            <a:r>
              <a:rPr lang="en-US" sz="2000" b="0" i="0" dirty="0">
                <a:solidFill>
                  <a:schemeClr val="tx1">
                    <a:lumMod val="95000"/>
                    <a:lumOff val="5000"/>
                  </a:schemeClr>
                </a:solidFill>
                <a:effectLst/>
                <a:latin typeface="Segoe UI" panose="020B0502040204020203" pitchFamily="34" charset="0"/>
              </a:rPr>
              <a:t>Methods can be as follows:</a:t>
            </a:r>
          </a:p>
          <a:p>
            <a:pPr algn="l">
              <a:lnSpc>
                <a:spcPct val="150000"/>
              </a:lnSpc>
              <a:buFont typeface="Arial" panose="020B0604020202020204" pitchFamily="34" charset="0"/>
              <a:buChar char="•"/>
            </a:pPr>
            <a:r>
              <a:rPr lang="en-US" sz="2000" b="1" i="0" dirty="0">
                <a:solidFill>
                  <a:schemeClr val="tx1">
                    <a:lumMod val="95000"/>
                    <a:lumOff val="5000"/>
                  </a:schemeClr>
                </a:solidFill>
                <a:effectLst/>
                <a:latin typeface="Segoe UI" panose="020B0502040204020203" pitchFamily="34" charset="0"/>
              </a:rPr>
              <a:t>Instance methods (or object methods)</a:t>
            </a:r>
            <a:r>
              <a:rPr lang="en-US" sz="2000" b="0" i="0" dirty="0">
                <a:solidFill>
                  <a:schemeClr val="tx1">
                    <a:lumMod val="95000"/>
                    <a:lumOff val="5000"/>
                  </a:schemeClr>
                </a:solidFill>
                <a:effectLst/>
                <a:latin typeface="Segoe UI" panose="020B0502040204020203" pitchFamily="34" charset="0"/>
              </a:rPr>
              <a:t> - Are embedded in the object that was created from a class. The object must be instantiated before you can use this method. An instance method can access the instance and static state, whereas a static method can only access the static state.</a:t>
            </a:r>
          </a:p>
          <a:p>
            <a:pPr algn="l">
              <a:lnSpc>
                <a:spcPct val="150000"/>
              </a:lnSpc>
              <a:buFont typeface="Arial" panose="020B0604020202020204" pitchFamily="34" charset="0"/>
              <a:buChar char="•"/>
            </a:pPr>
            <a:r>
              <a:rPr lang="en-US" sz="2000" b="1" i="0" dirty="0">
                <a:solidFill>
                  <a:schemeClr val="tx1">
                    <a:lumMod val="95000"/>
                    <a:lumOff val="5000"/>
                  </a:schemeClr>
                </a:solidFill>
                <a:effectLst/>
                <a:latin typeface="Segoe UI" panose="020B0502040204020203" pitchFamily="34" charset="0"/>
              </a:rPr>
              <a:t>Static methods (also known as class methods)</a:t>
            </a:r>
            <a:r>
              <a:rPr lang="en-US" sz="2000" b="0" i="0" dirty="0">
                <a:solidFill>
                  <a:schemeClr val="tx1">
                    <a:lumMod val="95000"/>
                    <a:lumOff val="5000"/>
                  </a:schemeClr>
                </a:solidFill>
                <a:effectLst/>
                <a:latin typeface="Segoe UI" panose="020B0502040204020203" pitchFamily="34" charset="0"/>
              </a:rPr>
              <a:t> - You do not need to instantiate an object to use these methods. </a:t>
            </a:r>
          </a:p>
          <a:p>
            <a:endParaRPr lang="en-PK" dirty="0"/>
          </a:p>
        </p:txBody>
      </p:sp>
    </p:spTree>
    <p:extLst>
      <p:ext uri="{BB962C8B-B14F-4D97-AF65-F5344CB8AC3E}">
        <p14:creationId xmlns:p14="http://schemas.microsoft.com/office/powerpoint/2010/main" val="669482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4EB6E-5077-C2F1-316C-91246C1A65B8}"/>
              </a:ext>
            </a:extLst>
          </p:cNvPr>
          <p:cNvSpPr>
            <a:spLocks noGrp="1"/>
          </p:cNvSpPr>
          <p:nvPr>
            <p:ph idx="1"/>
          </p:nvPr>
        </p:nvSpPr>
        <p:spPr>
          <a:xfrm>
            <a:off x="117763" y="176934"/>
            <a:ext cx="11686309" cy="6487102"/>
          </a:xfrm>
        </p:spPr>
        <p:txBody>
          <a:bodyPr/>
          <a:lstStyle/>
          <a:p>
            <a:pPr marL="0" indent="0">
              <a:lnSpc>
                <a:spcPct val="100000"/>
              </a:lnSpc>
              <a:buNone/>
            </a:pPr>
            <a:r>
              <a:rPr lang="en-US" b="0" i="0" u="sng" dirty="0">
                <a:effectLst/>
                <a:latin typeface="Segoe UI" panose="020B0502040204020203" pitchFamily="34" charset="0"/>
                <a:hlinkClick r:id="rId2"/>
              </a:rPr>
              <a:t>3.4 Use X++ to write SQL statements</a:t>
            </a:r>
            <a:endParaRPr lang="en-US" b="0" i="0" u="sng" dirty="0">
              <a:effectLst/>
              <a:latin typeface="Segoe UI" panose="020B0502040204020203" pitchFamily="34" charset="0"/>
            </a:endParaRPr>
          </a:p>
          <a:p>
            <a:pPr marL="0" indent="0">
              <a:lnSpc>
                <a:spcPct val="100000"/>
              </a:lnSpc>
              <a:buNone/>
            </a:pPr>
            <a:endParaRPr lang="en-US" b="1" i="0" dirty="0">
              <a:solidFill>
                <a:schemeClr val="tx1">
                  <a:lumMod val="95000"/>
                  <a:lumOff val="5000"/>
                </a:schemeClr>
              </a:solidFill>
              <a:effectLst/>
              <a:latin typeface="Segoe UI" panose="020B0502040204020203" pitchFamily="34" charset="0"/>
            </a:endParaRPr>
          </a:p>
          <a:p>
            <a:pPr>
              <a:lnSpc>
                <a:spcPct val="100000"/>
              </a:lnSpc>
            </a:pPr>
            <a:r>
              <a:rPr lang="en-US" sz="2400" b="0" i="0" dirty="0">
                <a:solidFill>
                  <a:schemeClr val="tx1">
                    <a:lumMod val="95000"/>
                    <a:lumOff val="5000"/>
                  </a:schemeClr>
                </a:solidFill>
                <a:effectLst/>
                <a:latin typeface="SFMono-Regular"/>
              </a:rPr>
              <a:t>Select [</a:t>
            </a:r>
            <a:r>
              <a:rPr lang="en-US" sz="2400" b="0" i="0" dirty="0" err="1">
                <a:solidFill>
                  <a:schemeClr val="tx1">
                    <a:lumMod val="95000"/>
                    <a:lumOff val="5000"/>
                  </a:schemeClr>
                </a:solidFill>
                <a:effectLst/>
                <a:latin typeface="SFMono-Regular"/>
              </a:rPr>
              <a:t>FindOptions</a:t>
            </a:r>
            <a:r>
              <a:rPr lang="en-US" sz="2400" b="0" i="0" dirty="0">
                <a:solidFill>
                  <a:schemeClr val="tx1">
                    <a:lumMod val="95000"/>
                    <a:lumOff val="5000"/>
                  </a:schemeClr>
                </a:solidFill>
                <a:effectLst/>
                <a:latin typeface="SFMono-Regular"/>
              </a:rPr>
              <a:t>] [</a:t>
            </a:r>
            <a:r>
              <a:rPr lang="en-US" sz="2400" b="0" i="0" dirty="0" err="1">
                <a:solidFill>
                  <a:schemeClr val="tx1">
                    <a:lumMod val="95000"/>
                    <a:lumOff val="5000"/>
                  </a:schemeClr>
                </a:solidFill>
                <a:effectLst/>
                <a:latin typeface="SFMono-Regular"/>
              </a:rPr>
              <a:t>FieldList</a:t>
            </a:r>
            <a:r>
              <a:rPr lang="en-US" sz="2400" b="0" i="0" dirty="0">
                <a:solidFill>
                  <a:schemeClr val="tx1">
                    <a:lumMod val="95000"/>
                    <a:lumOff val="5000"/>
                  </a:schemeClr>
                </a:solidFill>
                <a:effectLst/>
                <a:latin typeface="SFMono-Regular"/>
              </a:rPr>
              <a:t>] from [Table] [Options] [</a:t>
            </a:r>
            <a:r>
              <a:rPr lang="en-US" sz="2400" b="0" i="0" dirty="0" err="1">
                <a:solidFill>
                  <a:schemeClr val="tx1">
                    <a:lumMod val="95000"/>
                    <a:lumOff val="5000"/>
                  </a:schemeClr>
                </a:solidFill>
                <a:effectLst/>
                <a:latin typeface="SFMono-Regular"/>
              </a:rPr>
              <a:t>OrderByClause</a:t>
            </a:r>
            <a:r>
              <a:rPr lang="en-US" sz="2400" b="0" i="0" dirty="0">
                <a:solidFill>
                  <a:schemeClr val="tx1">
                    <a:lumMod val="95000"/>
                    <a:lumOff val="5000"/>
                  </a:schemeClr>
                </a:solidFill>
                <a:effectLst/>
                <a:latin typeface="SFMono-Regular"/>
              </a:rPr>
              <a:t>] [</a:t>
            </a:r>
            <a:r>
              <a:rPr lang="en-US" sz="2400" b="0" i="0" dirty="0" err="1">
                <a:solidFill>
                  <a:schemeClr val="tx1">
                    <a:lumMod val="95000"/>
                    <a:lumOff val="5000"/>
                  </a:schemeClr>
                </a:solidFill>
                <a:effectLst/>
                <a:latin typeface="SFMono-Regular"/>
              </a:rPr>
              <a:t>WhereClause</a:t>
            </a:r>
            <a:r>
              <a:rPr lang="en-US" sz="2400" b="0" i="0" dirty="0">
                <a:solidFill>
                  <a:schemeClr val="tx1">
                    <a:lumMod val="95000"/>
                    <a:lumOff val="5000"/>
                  </a:schemeClr>
                </a:solidFill>
                <a:effectLst/>
                <a:latin typeface="SFMono-Regular"/>
              </a:rPr>
              <a:t>] [</a:t>
            </a:r>
            <a:r>
              <a:rPr lang="en-US" sz="2400" b="0" i="0" dirty="0" err="1">
                <a:solidFill>
                  <a:schemeClr val="tx1">
                    <a:lumMod val="95000"/>
                    <a:lumOff val="5000"/>
                  </a:schemeClr>
                </a:solidFill>
                <a:effectLst/>
                <a:latin typeface="SFMono-Regular"/>
              </a:rPr>
              <a:t>JoinClause</a:t>
            </a:r>
            <a:r>
              <a:rPr lang="en-US" sz="2400" b="0" i="0" dirty="0">
                <a:solidFill>
                  <a:schemeClr val="tx1">
                    <a:lumMod val="95000"/>
                    <a:lumOff val="5000"/>
                  </a:schemeClr>
                </a:solidFill>
                <a:effectLst/>
                <a:latin typeface="SFMono-Regular"/>
              </a:rPr>
              <a:t>]</a:t>
            </a:r>
            <a:endParaRPr lang="en-US" sz="2000" b="1" i="0" dirty="0">
              <a:solidFill>
                <a:schemeClr val="tx1">
                  <a:lumMod val="95000"/>
                  <a:lumOff val="5000"/>
                </a:schemeClr>
              </a:solidFill>
              <a:effectLst/>
              <a:latin typeface="Segoe UI" panose="020B0502040204020203" pitchFamily="34" charset="0"/>
            </a:endParaRPr>
          </a:p>
          <a:p>
            <a:pPr algn="l">
              <a:lnSpc>
                <a:spcPct val="100000"/>
              </a:lnSpc>
              <a:buFont typeface="Arial" panose="020B0604020202020204" pitchFamily="34" charset="0"/>
              <a:buChar char="•"/>
            </a:pPr>
            <a:r>
              <a:rPr lang="en-US" sz="2000" b="1" i="0" dirty="0" err="1">
                <a:solidFill>
                  <a:schemeClr val="tx1">
                    <a:lumMod val="95000"/>
                    <a:lumOff val="5000"/>
                  </a:schemeClr>
                </a:solidFill>
                <a:effectLst/>
                <a:latin typeface="Segoe UI" panose="020B0502040204020203" pitchFamily="34" charset="0"/>
              </a:rPr>
              <a:t>crossCompany</a:t>
            </a:r>
            <a:r>
              <a:rPr lang="en-US" sz="2000" b="0" i="0" dirty="0">
                <a:solidFill>
                  <a:schemeClr val="tx1">
                    <a:lumMod val="95000"/>
                    <a:lumOff val="5000"/>
                  </a:schemeClr>
                </a:solidFill>
                <a:effectLst/>
                <a:latin typeface="Segoe UI" panose="020B0502040204020203" pitchFamily="34" charset="0"/>
              </a:rPr>
              <a:t> pulls data across legal entities, </a:t>
            </a:r>
            <a:r>
              <a:rPr lang="en-US" sz="2000" b="1" dirty="0" err="1">
                <a:solidFill>
                  <a:schemeClr val="tx1">
                    <a:lumMod val="95000"/>
                    <a:lumOff val="5000"/>
                  </a:schemeClr>
                </a:solidFill>
                <a:latin typeface="Segoe UI" panose="020B0502040204020203" pitchFamily="34" charset="0"/>
              </a:rPr>
              <a:t>Fistcompany</a:t>
            </a:r>
            <a:r>
              <a:rPr lang="en-US" sz="2000" b="1" dirty="0">
                <a:solidFill>
                  <a:schemeClr val="tx1">
                    <a:lumMod val="95000"/>
                    <a:lumOff val="5000"/>
                  </a:schemeClr>
                </a:solidFill>
                <a:latin typeface="Segoe UI" panose="020B0502040204020203" pitchFamily="34" charset="0"/>
              </a:rPr>
              <a:t> </a:t>
            </a:r>
            <a:r>
              <a:rPr lang="en-US" sz="2000" b="0" i="0" dirty="0">
                <a:solidFill>
                  <a:schemeClr val="tx1">
                    <a:lumMod val="95000"/>
                    <a:lumOff val="5000"/>
                  </a:schemeClr>
                </a:solidFill>
                <a:effectLst/>
                <a:latin typeface="Segoe UI" panose="020B0502040204020203" pitchFamily="34" charset="0"/>
              </a:rPr>
              <a:t>pulls only the first record, </a:t>
            </a:r>
          </a:p>
          <a:p>
            <a:pPr algn="l">
              <a:lnSpc>
                <a:spcPct val="100000"/>
              </a:lnSpc>
              <a:buFont typeface="Arial" panose="020B0604020202020204" pitchFamily="34" charset="0"/>
              <a:buChar char="•"/>
            </a:pPr>
            <a:r>
              <a:rPr lang="en-US" sz="2000" b="1" i="0" dirty="0">
                <a:solidFill>
                  <a:schemeClr val="tx1">
                    <a:lumMod val="95000"/>
                    <a:lumOff val="5000"/>
                  </a:schemeClr>
                </a:solidFill>
                <a:effectLst/>
                <a:latin typeface="Segoe UI" panose="020B0502040204020203" pitchFamily="34" charset="0"/>
              </a:rPr>
              <a:t>firstonly10</a:t>
            </a:r>
            <a:r>
              <a:rPr lang="en-US" sz="2000" b="0" i="0" dirty="0">
                <a:solidFill>
                  <a:schemeClr val="tx1">
                    <a:lumMod val="95000"/>
                    <a:lumOff val="5000"/>
                  </a:schemeClr>
                </a:solidFill>
                <a:effectLst/>
                <a:latin typeface="Segoe UI" panose="020B0502040204020203" pitchFamily="34" charset="0"/>
              </a:rPr>
              <a:t> only fetches the first ten records, </a:t>
            </a:r>
            <a:r>
              <a:rPr lang="en-US" sz="2000" b="1" i="0" dirty="0" err="1">
                <a:solidFill>
                  <a:schemeClr val="tx1">
                    <a:lumMod val="95000"/>
                    <a:lumOff val="5000"/>
                  </a:schemeClr>
                </a:solidFill>
                <a:effectLst/>
                <a:latin typeface="Segoe UI" panose="020B0502040204020203" pitchFamily="34" charset="0"/>
              </a:rPr>
              <a:t>forupdate</a:t>
            </a:r>
            <a:r>
              <a:rPr lang="en-US" sz="2000" b="1" i="0" dirty="0">
                <a:solidFill>
                  <a:schemeClr val="tx1">
                    <a:lumMod val="95000"/>
                    <a:lumOff val="5000"/>
                  </a:schemeClr>
                </a:solidFill>
                <a:effectLst/>
                <a:latin typeface="Segoe UI" panose="020B0502040204020203" pitchFamily="34" charset="0"/>
              </a:rPr>
              <a:t> </a:t>
            </a:r>
            <a:r>
              <a:rPr lang="en-US" sz="2000" i="0" dirty="0">
                <a:solidFill>
                  <a:schemeClr val="tx1">
                    <a:lumMod val="95000"/>
                    <a:lumOff val="5000"/>
                  </a:schemeClr>
                </a:solidFill>
                <a:effectLst/>
                <a:latin typeface="Segoe UI" panose="020B0502040204020203" pitchFamily="34" charset="0"/>
              </a:rPr>
              <a:t>selects the data with a lock, </a:t>
            </a:r>
            <a:r>
              <a:rPr lang="en-US" sz="2000" b="1" i="0" dirty="0">
                <a:solidFill>
                  <a:schemeClr val="tx1">
                    <a:lumMod val="95000"/>
                    <a:lumOff val="5000"/>
                  </a:schemeClr>
                </a:solidFill>
                <a:effectLst/>
                <a:latin typeface="Segoe UI" panose="020B0502040204020203" pitchFamily="34" charset="0"/>
              </a:rPr>
              <a:t>sum, avg, </a:t>
            </a:r>
            <a:r>
              <a:rPr lang="en-US" sz="2000" b="1" i="0" dirty="0" err="1">
                <a:solidFill>
                  <a:schemeClr val="tx1">
                    <a:lumMod val="95000"/>
                    <a:lumOff val="5000"/>
                  </a:schemeClr>
                </a:solidFill>
                <a:effectLst/>
                <a:latin typeface="Segoe UI" panose="020B0502040204020203" pitchFamily="34" charset="0"/>
              </a:rPr>
              <a:t>minof</a:t>
            </a:r>
            <a:r>
              <a:rPr lang="en-US" sz="2000" b="1" i="0" dirty="0">
                <a:solidFill>
                  <a:schemeClr val="tx1">
                    <a:lumMod val="95000"/>
                    <a:lumOff val="5000"/>
                  </a:schemeClr>
                </a:solidFill>
                <a:effectLst/>
                <a:latin typeface="Segoe UI" panose="020B0502040204020203" pitchFamily="34" charset="0"/>
              </a:rPr>
              <a:t>, </a:t>
            </a:r>
            <a:r>
              <a:rPr lang="en-US" sz="2000" b="1" i="0" dirty="0" err="1">
                <a:solidFill>
                  <a:schemeClr val="tx1">
                    <a:lumMod val="95000"/>
                    <a:lumOff val="5000"/>
                  </a:schemeClr>
                </a:solidFill>
                <a:effectLst/>
                <a:latin typeface="Segoe UI" panose="020B0502040204020203" pitchFamily="34" charset="0"/>
              </a:rPr>
              <a:t>maxof</a:t>
            </a:r>
            <a:r>
              <a:rPr lang="en-US" sz="2000" b="1" i="0" dirty="0">
                <a:solidFill>
                  <a:schemeClr val="tx1">
                    <a:lumMod val="95000"/>
                    <a:lumOff val="5000"/>
                  </a:schemeClr>
                </a:solidFill>
                <a:effectLst/>
                <a:latin typeface="Segoe UI" panose="020B0502040204020203" pitchFamily="34" charset="0"/>
              </a:rPr>
              <a:t>, </a:t>
            </a:r>
            <a:r>
              <a:rPr lang="en-US" sz="2000" b="1" dirty="0">
                <a:solidFill>
                  <a:schemeClr val="tx1">
                    <a:lumMod val="95000"/>
                    <a:lumOff val="5000"/>
                  </a:schemeClr>
                </a:solidFill>
                <a:latin typeface="Segoe UI" panose="020B0502040204020203" pitchFamily="34" charset="0"/>
              </a:rPr>
              <a:t> count.</a:t>
            </a:r>
            <a:endParaRPr lang="en-US" sz="2000" b="1" dirty="0">
              <a:latin typeface="Segoe UI" panose="020B0502040204020203" pitchFamily="34" charset="0"/>
            </a:endParaRPr>
          </a:p>
          <a:p>
            <a:pPr algn="l">
              <a:lnSpc>
                <a:spcPct val="100000"/>
              </a:lnSpc>
              <a:buFont typeface="Arial" panose="020B0604020202020204" pitchFamily="34" charset="0"/>
              <a:buChar char="•"/>
            </a:pPr>
            <a:r>
              <a:rPr lang="en-US" sz="2000" b="0" i="0" dirty="0">
                <a:effectLst/>
                <a:latin typeface="Segoe UI" panose="020B0502040204020203" pitchFamily="34" charset="0"/>
              </a:rPr>
              <a:t>Insert methods can be used to add a new record to a table </a:t>
            </a:r>
            <a:r>
              <a:rPr lang="en-US" sz="2000" b="1" i="0" dirty="0" err="1">
                <a:effectLst/>
                <a:latin typeface="Segoe UI" panose="020B0502040204020203" pitchFamily="34" charset="0"/>
              </a:rPr>
              <a:t>doInsert</a:t>
            </a:r>
            <a:r>
              <a:rPr lang="en-US" sz="2000" b="1" i="0" dirty="0">
                <a:effectLst/>
                <a:latin typeface="Segoe UI" panose="020B0502040204020203" pitchFamily="34" charset="0"/>
              </a:rPr>
              <a:t>( ), </a:t>
            </a:r>
            <a:r>
              <a:rPr lang="en-US" sz="2000" b="1" i="0" dirty="0" err="1">
                <a:effectLst/>
                <a:latin typeface="Segoe UI" panose="020B0502040204020203" pitchFamily="34" charset="0"/>
              </a:rPr>
              <a:t>insert_recordset</a:t>
            </a:r>
            <a:r>
              <a:rPr lang="en-US" sz="2000" b="1" i="0" dirty="0">
                <a:effectLst/>
                <a:latin typeface="Segoe UI" panose="020B0502040204020203" pitchFamily="34" charset="0"/>
              </a:rPr>
              <a:t> </a:t>
            </a:r>
          </a:p>
          <a:p>
            <a:pPr algn="l">
              <a:lnSpc>
                <a:spcPct val="100000"/>
              </a:lnSpc>
              <a:buFont typeface="Arial" panose="020B0604020202020204" pitchFamily="34" charset="0"/>
              <a:buChar char="•"/>
            </a:pPr>
            <a:r>
              <a:rPr lang="en-US" sz="2000" b="0" i="0" dirty="0">
                <a:effectLst/>
                <a:latin typeface="Segoe UI" panose="020B0502040204020203" pitchFamily="34" charset="0"/>
              </a:rPr>
              <a:t>To update a record, you must use a </a:t>
            </a:r>
            <a:r>
              <a:rPr lang="en-US" sz="2000" b="1" i="0" dirty="0">
                <a:effectLst/>
                <a:latin typeface="Segoe UI" panose="020B0502040204020203" pitchFamily="34" charset="0"/>
              </a:rPr>
              <a:t>select </a:t>
            </a:r>
            <a:r>
              <a:rPr lang="en-US" sz="2000" b="1" i="0" dirty="0" err="1">
                <a:effectLst/>
                <a:latin typeface="Segoe UI" panose="020B0502040204020203" pitchFamily="34" charset="0"/>
              </a:rPr>
              <a:t>forupdate</a:t>
            </a:r>
            <a:r>
              <a:rPr lang="en-US" sz="2000" b="1" i="0" dirty="0">
                <a:effectLst/>
                <a:latin typeface="Segoe UI" panose="020B0502040204020203" pitchFamily="34" charset="0"/>
              </a:rPr>
              <a:t>, </a:t>
            </a:r>
            <a:r>
              <a:rPr lang="en-US" sz="2000" b="1" i="0" dirty="0" err="1">
                <a:effectLst/>
                <a:latin typeface="Segoe UI" panose="020B0502040204020203" pitchFamily="34" charset="0"/>
              </a:rPr>
              <a:t>update_recordset</a:t>
            </a:r>
            <a:r>
              <a:rPr lang="en-US" sz="2000" b="1" i="0" dirty="0">
                <a:effectLst/>
                <a:latin typeface="Segoe UI" panose="020B0502040204020203" pitchFamily="34" charset="0"/>
              </a:rPr>
              <a:t> </a:t>
            </a:r>
            <a:r>
              <a:rPr lang="en-US" sz="2000" b="0" i="0" dirty="0">
                <a:effectLst/>
                <a:latin typeface="Segoe UI" panose="020B0502040204020203" pitchFamily="34" charset="0"/>
              </a:rPr>
              <a:t>to update multiple records at the same time.</a:t>
            </a:r>
          </a:p>
          <a:p>
            <a:pPr algn="l">
              <a:lnSpc>
                <a:spcPct val="100000"/>
              </a:lnSpc>
              <a:buFont typeface="Arial" panose="020B0604020202020204" pitchFamily="34" charset="0"/>
              <a:buChar char="•"/>
            </a:pPr>
            <a:r>
              <a:rPr lang="en-US" sz="2000" b="1" i="0" dirty="0" err="1">
                <a:effectLst/>
                <a:latin typeface="Segoe UI" panose="020B0502040204020203" pitchFamily="34" charset="0"/>
              </a:rPr>
              <a:t>doDelete</a:t>
            </a:r>
            <a:r>
              <a:rPr lang="en-US" sz="2000" b="1" i="0" dirty="0">
                <a:effectLst/>
                <a:latin typeface="Segoe UI" panose="020B0502040204020203" pitchFamily="34" charset="0"/>
              </a:rPr>
              <a:t>( )</a:t>
            </a:r>
            <a:r>
              <a:rPr lang="en-US" sz="2000" b="0" i="0" dirty="0">
                <a:effectLst/>
                <a:latin typeface="Segoe UI" panose="020B0502040204020203" pitchFamily="34" charset="0"/>
              </a:rPr>
              <a:t> method to override the standard delete method.</a:t>
            </a:r>
          </a:p>
          <a:p>
            <a:pPr algn="l">
              <a:lnSpc>
                <a:spcPct val="100000"/>
              </a:lnSpc>
              <a:buFont typeface="Arial" panose="020B0604020202020204" pitchFamily="34" charset="0"/>
              <a:buChar char="•"/>
            </a:pPr>
            <a:r>
              <a:rPr lang="en-US" sz="2000" b="0" i="0" dirty="0">
                <a:effectLst/>
                <a:latin typeface="Segoe UI" panose="020B0502040204020203" pitchFamily="34" charset="0"/>
              </a:rPr>
              <a:t>You can also delete multiple records at once with the </a:t>
            </a:r>
            <a:r>
              <a:rPr lang="en-US" sz="2000" b="1" i="0" dirty="0" err="1">
                <a:effectLst/>
                <a:latin typeface="Segoe UI" panose="020B0502040204020203" pitchFamily="34" charset="0"/>
              </a:rPr>
              <a:t>delete_from</a:t>
            </a:r>
            <a:r>
              <a:rPr lang="en-US" sz="2000" b="1" i="0" dirty="0">
                <a:effectLst/>
                <a:latin typeface="Segoe UI" panose="020B0502040204020203" pitchFamily="34" charset="0"/>
              </a:rPr>
              <a:t> </a:t>
            </a:r>
            <a:r>
              <a:rPr lang="en-US" sz="2000" b="0" i="0" dirty="0">
                <a:effectLst/>
                <a:latin typeface="Segoe UI" panose="020B0502040204020203" pitchFamily="34" charset="0"/>
              </a:rPr>
              <a:t>statement.</a:t>
            </a:r>
            <a:endParaRPr lang="en-US" b="0" i="0" dirty="0">
              <a:effectLst/>
              <a:latin typeface="Segoe UI" panose="020B0502040204020203" pitchFamily="34" charset="0"/>
            </a:endParaRPr>
          </a:p>
          <a:p>
            <a:pPr algn="l">
              <a:lnSpc>
                <a:spcPct val="100000"/>
              </a:lnSpc>
              <a:buFont typeface="Arial" panose="020B0604020202020204" pitchFamily="34" charset="0"/>
              <a:buChar char="•"/>
            </a:pPr>
            <a:endParaRPr lang="en-US" sz="3200" b="1" i="0" dirty="0">
              <a:effectLst/>
              <a:latin typeface="Segoe UI" panose="020B0502040204020203" pitchFamily="34" charset="0"/>
            </a:endParaRPr>
          </a:p>
          <a:p>
            <a:pPr>
              <a:lnSpc>
                <a:spcPct val="100000"/>
              </a:lnSpc>
            </a:pPr>
            <a:endParaRPr lang="en-PK" dirty="0"/>
          </a:p>
        </p:txBody>
      </p:sp>
    </p:spTree>
    <p:extLst>
      <p:ext uri="{BB962C8B-B14F-4D97-AF65-F5344CB8AC3E}">
        <p14:creationId xmlns:p14="http://schemas.microsoft.com/office/powerpoint/2010/main" val="3642821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5B4F-6DC1-9D09-DEEB-95C97716A875}"/>
              </a:ext>
            </a:extLst>
          </p:cNvPr>
          <p:cNvSpPr>
            <a:spLocks noGrp="1"/>
          </p:cNvSpPr>
          <p:nvPr>
            <p:ph type="title"/>
          </p:nvPr>
        </p:nvSpPr>
        <p:spPr>
          <a:xfrm>
            <a:off x="166254" y="143453"/>
            <a:ext cx="10654145" cy="840220"/>
          </a:xfrm>
        </p:spPr>
        <p:txBody>
          <a:bodyPr>
            <a:normAutofit/>
          </a:bodyPr>
          <a:lstStyle/>
          <a:p>
            <a:r>
              <a:rPr lang="en-US" sz="2800" b="0" i="0" u="none" strike="noStrike" dirty="0">
                <a:effectLst/>
                <a:latin typeface="Segoe UI" panose="020B0502040204020203" pitchFamily="34" charset="0"/>
                <a:hlinkClick r:id="rId2"/>
              </a:rPr>
              <a:t>3.5 Use conditional and iterative statements</a:t>
            </a:r>
            <a:endParaRPr lang="en-PK" sz="2800" dirty="0"/>
          </a:p>
        </p:txBody>
      </p:sp>
      <p:sp>
        <p:nvSpPr>
          <p:cNvPr id="3" name="Content Placeholder 2">
            <a:extLst>
              <a:ext uri="{FF2B5EF4-FFF2-40B4-BE49-F238E27FC236}">
                <a16:creationId xmlns:a16="http://schemas.microsoft.com/office/drawing/2014/main" id="{1420716D-40A1-5F32-C888-E1600C17A1FB}"/>
              </a:ext>
            </a:extLst>
          </p:cNvPr>
          <p:cNvSpPr>
            <a:spLocks noGrp="1"/>
          </p:cNvSpPr>
          <p:nvPr>
            <p:ph idx="1"/>
          </p:nvPr>
        </p:nvSpPr>
        <p:spPr>
          <a:xfrm>
            <a:off x="235526" y="983673"/>
            <a:ext cx="11790220" cy="3392432"/>
          </a:xfrm>
        </p:spPr>
        <p:txBody>
          <a:bodyPr>
            <a:normAutofit lnSpcReduction="10000"/>
          </a:bodyPr>
          <a:lstStyle/>
          <a:p>
            <a:r>
              <a:rPr lang="en-US" sz="1800" b="0" i="0" dirty="0">
                <a:effectLst/>
                <a:latin typeface="Segoe UI" panose="020B0502040204020203" pitchFamily="34" charset="0"/>
              </a:rPr>
              <a:t>Conditional statements are used to determine if a block of code should be run.</a:t>
            </a:r>
            <a:endParaRPr lang="en-US" sz="1800" b="1" i="0" dirty="0">
              <a:effectLst/>
              <a:latin typeface="Segoe UI" panose="020B0502040204020203" pitchFamily="34" charset="0"/>
            </a:endParaRPr>
          </a:p>
          <a:p>
            <a:r>
              <a:rPr lang="en-US" sz="2000" b="1" i="0" dirty="0">
                <a:effectLst/>
                <a:latin typeface="Segoe UI" panose="020B0502040204020203" pitchFamily="34" charset="0"/>
              </a:rPr>
              <a:t>If statement, If...else statement, </a:t>
            </a:r>
            <a:r>
              <a:rPr lang="en-US" sz="1800" b="1" i="0" dirty="0">
                <a:effectLst/>
                <a:latin typeface="Segoe UI" panose="020B0502040204020203" pitchFamily="34" charset="0"/>
              </a:rPr>
              <a:t>Switch statement, Using iterative statements (while, do while, while).</a:t>
            </a:r>
          </a:p>
          <a:p>
            <a:pPr algn="l">
              <a:buFont typeface="Arial" panose="020B0604020202020204" pitchFamily="34" charset="0"/>
              <a:buChar char="•"/>
            </a:pPr>
            <a:r>
              <a:rPr lang="en-US" sz="1800" b="1" i="0" dirty="0">
                <a:effectLst/>
                <a:latin typeface="Segoe UI" panose="020B0502040204020203" pitchFamily="34" charset="0"/>
              </a:rPr>
              <a:t>Break statements : </a:t>
            </a:r>
          </a:p>
          <a:p>
            <a:pPr lvl="1"/>
            <a:r>
              <a:rPr lang="en-US" sz="1400" b="0" i="0" dirty="0">
                <a:effectLst/>
                <a:latin typeface="Segoe UI" panose="020B0502040204020203" pitchFamily="34" charset="0"/>
              </a:rPr>
              <a:t>Terminating loops</a:t>
            </a:r>
          </a:p>
          <a:p>
            <a:pPr lvl="1"/>
            <a:r>
              <a:rPr lang="en-US" sz="1400" b="0" i="0" dirty="0">
                <a:effectLst/>
                <a:latin typeface="Segoe UI" panose="020B0502040204020203" pitchFamily="34" charset="0"/>
              </a:rPr>
              <a:t>Separation of case statements in a switch statement</a:t>
            </a:r>
          </a:p>
          <a:p>
            <a:pPr lvl="1"/>
            <a:endParaRPr lang="en-US" sz="1400" b="0" i="0" dirty="0">
              <a:effectLst/>
              <a:latin typeface="Segoe UI" panose="020B0502040204020203" pitchFamily="34" charset="0"/>
            </a:endParaRPr>
          </a:p>
          <a:p>
            <a:pPr marL="0" indent="0">
              <a:buNone/>
            </a:pPr>
            <a:r>
              <a:rPr lang="en-US" sz="1600" i="1" dirty="0">
                <a:latin typeface="Segoe UI" panose="020B0502040204020203" pitchFamily="34" charset="0"/>
                <a:hlinkClick r:id="rId2">
                  <a:extLst>
                    <a:ext uri="{A12FA001-AC4F-418D-AE19-62706E023703}">
                      <ahyp:hlinkClr xmlns:ahyp="http://schemas.microsoft.com/office/drawing/2018/hyperlinkcolor" val="tx"/>
                    </a:ext>
                  </a:extLst>
                </a:hlinkClick>
              </a:rPr>
              <a:t>Click the link : </a:t>
            </a:r>
            <a:r>
              <a:rPr lang="en-US" sz="1600" b="0" i="0" dirty="0">
                <a:solidFill>
                  <a:srgbClr val="0563C1"/>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Watch the following video to learn about conditional statements</a:t>
            </a:r>
            <a:endParaRPr lang="en-US" sz="2400" b="1" i="0" dirty="0">
              <a:effectLst/>
              <a:latin typeface="Segoe UI" panose="020B0502040204020203" pitchFamily="34" charset="0"/>
            </a:endParaRPr>
          </a:p>
          <a:p>
            <a:pPr marL="0" indent="0">
              <a:buNone/>
            </a:pPr>
            <a:r>
              <a:rPr lang="en-US" b="0" i="0" u="sng" dirty="0">
                <a:effectLst/>
                <a:latin typeface="Segoe UI" panose="020B0502040204020203" pitchFamily="34" charset="0"/>
                <a:hlinkClick r:id="rId3"/>
              </a:rPr>
              <a:t>3.6 Exception handling</a:t>
            </a:r>
            <a:endParaRPr lang="en-US" sz="4000" b="1" i="0" dirty="0">
              <a:effectLst/>
              <a:latin typeface="Segoe UI" panose="020B0502040204020203" pitchFamily="34" charset="0"/>
            </a:endParaRPr>
          </a:p>
          <a:p>
            <a:r>
              <a:rPr lang="en-US" sz="1600" b="0" i="0" dirty="0">
                <a:effectLst/>
                <a:latin typeface="Segoe UI" panose="020B0502040204020203" pitchFamily="34" charset="0"/>
              </a:rPr>
              <a:t>While conditional statements are great for handling the running of different code blocks, exception handling is used to deal with errors. </a:t>
            </a:r>
            <a:r>
              <a:rPr kumimoji="0" lang="en-PK" altLang="en-PK" sz="1600" b="1" i="0" u="none" strike="noStrike" cap="none" normalizeH="0" baseline="0" dirty="0">
                <a:ln>
                  <a:noFill/>
                </a:ln>
                <a:effectLst/>
                <a:latin typeface="SFMono-Regular"/>
              </a:rPr>
              <a:t>throw</a:t>
            </a:r>
            <a:r>
              <a:rPr kumimoji="0" lang="en-PK" altLang="en-PK" b="1" i="0" u="none" strike="noStrike" cap="none" normalizeH="0" baseline="0" dirty="0">
                <a:ln>
                  <a:noFill/>
                </a:ln>
                <a:effectLst/>
                <a:latin typeface="Segoe UI" panose="020B0502040204020203" pitchFamily="34" charset="0"/>
                <a:cs typeface="Segoe UI" panose="020B0502040204020203" pitchFamily="34" charset="0"/>
              </a:rPr>
              <a:t>, </a:t>
            </a:r>
            <a:r>
              <a:rPr kumimoji="0" lang="en-PK" altLang="en-PK" sz="1600" b="1" i="0" u="none" strike="noStrike" cap="none" normalizeH="0" baseline="0" dirty="0">
                <a:ln>
                  <a:noFill/>
                </a:ln>
                <a:effectLst/>
                <a:latin typeface="SFMono-Regular"/>
              </a:rPr>
              <a:t>try...catch</a:t>
            </a:r>
            <a:r>
              <a:rPr kumimoji="0" lang="en-PK" altLang="en-PK" b="1" i="0" u="none" strike="noStrike" cap="none" normalizeH="0" baseline="0" dirty="0">
                <a:ln>
                  <a:noFill/>
                </a:ln>
                <a:effectLst/>
                <a:latin typeface="Segoe UI" panose="020B0502040204020203" pitchFamily="34" charset="0"/>
                <a:cs typeface="Segoe UI" panose="020B0502040204020203" pitchFamily="34" charset="0"/>
              </a:rPr>
              <a:t>, </a:t>
            </a:r>
            <a:r>
              <a:rPr kumimoji="0" lang="en-PK" altLang="en-PK" sz="1600" b="1" i="0" u="none" strike="noStrike" cap="none" normalizeH="0" baseline="0" dirty="0">
                <a:ln>
                  <a:noFill/>
                </a:ln>
                <a:effectLst/>
                <a:latin typeface="SFMono-Regular"/>
              </a:rPr>
              <a:t>finally</a:t>
            </a:r>
            <a:r>
              <a:rPr kumimoji="0" lang="en-US" altLang="en-PK" b="1" i="0" u="none" strike="noStrike" cap="none" normalizeH="0" baseline="0" dirty="0">
                <a:ln>
                  <a:noFill/>
                </a:ln>
                <a:effectLst/>
                <a:latin typeface="Segoe UI" panose="020B0502040204020203" pitchFamily="34" charset="0"/>
                <a:cs typeface="Segoe UI" panose="020B0502040204020203" pitchFamily="34" charset="0"/>
              </a:rPr>
              <a:t>,</a:t>
            </a:r>
            <a:r>
              <a:rPr kumimoji="0" lang="en-PK" altLang="en-PK" b="1" i="0" u="none" strike="noStrike" cap="none" normalizeH="0" baseline="0" dirty="0">
                <a:ln>
                  <a:noFill/>
                </a:ln>
                <a:effectLst/>
                <a:latin typeface="Segoe UI" panose="020B0502040204020203" pitchFamily="34" charset="0"/>
                <a:cs typeface="Segoe UI" panose="020B0502040204020203" pitchFamily="34" charset="0"/>
              </a:rPr>
              <a:t> </a:t>
            </a:r>
            <a:r>
              <a:rPr kumimoji="0" lang="en-PK" altLang="en-PK" sz="1600" b="1" i="0" u="none" strike="noStrike" cap="none" normalizeH="0" baseline="0" dirty="0">
                <a:ln>
                  <a:noFill/>
                </a:ln>
                <a:effectLst/>
                <a:latin typeface="SFMono-Regular"/>
              </a:rPr>
              <a:t>retry</a:t>
            </a:r>
            <a:r>
              <a:rPr kumimoji="0" lang="en-US" altLang="en-PK" sz="1600" b="1" i="0" u="none" strike="noStrike" cap="none" normalizeH="0" baseline="0" dirty="0">
                <a:ln>
                  <a:noFill/>
                </a:ln>
                <a:effectLst/>
                <a:latin typeface="SFMono-Regular"/>
              </a:rPr>
              <a:t>.</a:t>
            </a:r>
            <a:endParaRPr lang="en-US" b="1" i="0" dirty="0">
              <a:solidFill>
                <a:srgbClr val="E6E6E6"/>
              </a:solidFill>
              <a:effectLst/>
              <a:latin typeface="Segoe UI" panose="020B0502040204020203" pitchFamily="34" charset="0"/>
            </a:endParaRPr>
          </a:p>
        </p:txBody>
      </p:sp>
      <p:pic>
        <p:nvPicPr>
          <p:cNvPr id="7" name="Picture 6">
            <a:extLst>
              <a:ext uri="{FF2B5EF4-FFF2-40B4-BE49-F238E27FC236}">
                <a16:creationId xmlns:a16="http://schemas.microsoft.com/office/drawing/2014/main" id="{BA57F1D0-1CE1-8CB7-F615-30B9A8EDBB88}"/>
              </a:ext>
            </a:extLst>
          </p:cNvPr>
          <p:cNvPicPr>
            <a:picLocks noChangeAspect="1"/>
          </p:cNvPicPr>
          <p:nvPr/>
        </p:nvPicPr>
        <p:blipFill>
          <a:blip r:embed="rId4"/>
          <a:stretch>
            <a:fillRect/>
          </a:stretch>
        </p:blipFill>
        <p:spPr>
          <a:xfrm>
            <a:off x="4002645" y="4182142"/>
            <a:ext cx="7953829" cy="2280964"/>
          </a:xfrm>
          <a:prstGeom prst="rect">
            <a:avLst/>
          </a:prstGeom>
        </p:spPr>
      </p:pic>
      <p:sp>
        <p:nvSpPr>
          <p:cNvPr id="8" name="TextBox 7">
            <a:extLst>
              <a:ext uri="{FF2B5EF4-FFF2-40B4-BE49-F238E27FC236}">
                <a16:creationId xmlns:a16="http://schemas.microsoft.com/office/drawing/2014/main" id="{D24D299F-7275-79E0-7CBE-EF19427F9EFF}"/>
              </a:ext>
            </a:extLst>
          </p:cNvPr>
          <p:cNvSpPr txBox="1"/>
          <p:nvPr/>
        </p:nvSpPr>
        <p:spPr>
          <a:xfrm>
            <a:off x="235526" y="4182142"/>
            <a:ext cx="3567217" cy="2616101"/>
          </a:xfrm>
          <a:prstGeom prst="rect">
            <a:avLst/>
          </a:prstGeom>
          <a:noFill/>
        </p:spPr>
        <p:txBody>
          <a:bodyPr wrap="square" rtlCol="0">
            <a:spAutoFit/>
          </a:bodyPr>
          <a:lstStyle/>
          <a:p>
            <a:r>
              <a:rPr lang="en-US" b="1" i="0" dirty="0">
                <a:effectLst/>
                <a:latin typeface="Segoe UI" panose="020B0502040204020203" pitchFamily="34" charset="0"/>
              </a:rPr>
              <a:t>User messages : </a:t>
            </a:r>
          </a:p>
          <a:p>
            <a:r>
              <a:rPr lang="en-US" sz="1600" b="0" i="0" dirty="0">
                <a:effectLst/>
                <a:latin typeface="Segoe UI" panose="020B0502040204020203" pitchFamily="34" charset="0"/>
              </a:rPr>
              <a:t>By using the </a:t>
            </a:r>
            <a:r>
              <a:rPr lang="en-US" sz="1600" b="1" i="0" dirty="0">
                <a:effectLst/>
                <a:latin typeface="Segoe UI" panose="020B0502040204020203" pitchFamily="34" charset="0"/>
              </a:rPr>
              <a:t>Message()</a:t>
            </a:r>
            <a:r>
              <a:rPr lang="en-US" sz="1600" b="0" i="0" dirty="0">
                <a:effectLst/>
                <a:latin typeface="Segoe UI" panose="020B0502040204020203" pitchFamily="34" charset="0"/>
              </a:rPr>
              <a:t> API, you can have more control over the lifecycle of a message, you can explicitly add and remove messages.</a:t>
            </a:r>
          </a:p>
          <a:p>
            <a:endParaRPr lang="en-US" sz="1600" b="0" i="0" dirty="0">
              <a:effectLst/>
              <a:latin typeface="Segoe UI" panose="020B0502040204020203" pitchFamily="34" charset="0"/>
            </a:endParaRPr>
          </a:p>
          <a:p>
            <a:r>
              <a:rPr lang="en-US" sz="1600" b="1" i="0" dirty="0">
                <a:effectLst/>
                <a:latin typeface="Segoe UI" panose="020B0502040204020203" pitchFamily="34" charset="0"/>
              </a:rPr>
              <a:t>Exceptions inside transactions</a:t>
            </a:r>
          </a:p>
          <a:p>
            <a:r>
              <a:rPr lang="en-US" sz="1600" dirty="0" err="1">
                <a:latin typeface="Segoe UI" panose="020B0502040204020203" pitchFamily="34" charset="0"/>
              </a:rPr>
              <a:t>ttscommit</a:t>
            </a:r>
            <a:r>
              <a:rPr lang="en-US" sz="1600" dirty="0">
                <a:latin typeface="Segoe UI" panose="020B0502040204020203" pitchFamily="34" charset="0"/>
              </a:rPr>
              <a:t>, </a:t>
            </a:r>
            <a:r>
              <a:rPr lang="en-US" sz="1600" dirty="0" err="1">
                <a:latin typeface="Segoe UI" panose="020B0502040204020203" pitchFamily="34" charset="0"/>
              </a:rPr>
              <a:t>ttsabort</a:t>
            </a:r>
            <a:r>
              <a:rPr lang="en-US" sz="1600" dirty="0">
                <a:latin typeface="Segoe UI" panose="020B0502040204020203" pitchFamily="34" charset="0"/>
              </a:rPr>
              <a:t>, </a:t>
            </a:r>
            <a:r>
              <a:rPr lang="en-US" sz="1600" dirty="0" err="1">
                <a:latin typeface="Segoe UI" panose="020B0502040204020203" pitchFamily="34" charset="0"/>
              </a:rPr>
              <a:t>ttsbegin</a:t>
            </a:r>
            <a:endParaRPr lang="en-US" sz="1600" i="0" dirty="0">
              <a:effectLst/>
              <a:latin typeface="Segoe UI" panose="020B0502040204020203" pitchFamily="34" charset="0"/>
            </a:endParaRPr>
          </a:p>
          <a:p>
            <a:endParaRPr lang="en-US" sz="16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770789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EB59-D9D6-AB47-A6A4-1F3B61180632}"/>
              </a:ext>
            </a:extLst>
          </p:cNvPr>
          <p:cNvSpPr>
            <a:spLocks noGrp="1"/>
          </p:cNvSpPr>
          <p:nvPr>
            <p:ph type="title"/>
          </p:nvPr>
        </p:nvSpPr>
        <p:spPr>
          <a:xfrm>
            <a:off x="103909" y="173326"/>
            <a:ext cx="10515600" cy="507711"/>
          </a:xfrm>
        </p:spPr>
        <p:txBody>
          <a:bodyPr>
            <a:normAutofit fontScale="90000"/>
          </a:bodyPr>
          <a:lstStyle/>
          <a:p>
            <a:r>
              <a:rPr lang="en-US" sz="3200" b="0" i="0" u="sng" dirty="0">
                <a:effectLst/>
                <a:latin typeface="Segoe UI" panose="020B0502040204020203" pitchFamily="34" charset="0"/>
                <a:hlinkClick r:id="rId2"/>
              </a:rPr>
              <a:t>3.7 Use const values</a:t>
            </a:r>
            <a:endParaRPr lang="en-PK" sz="3200" dirty="0"/>
          </a:p>
        </p:txBody>
      </p:sp>
      <p:sp>
        <p:nvSpPr>
          <p:cNvPr id="3" name="Content Placeholder 2">
            <a:extLst>
              <a:ext uri="{FF2B5EF4-FFF2-40B4-BE49-F238E27FC236}">
                <a16:creationId xmlns:a16="http://schemas.microsoft.com/office/drawing/2014/main" id="{C06E6E16-5683-1E89-2447-667BFFEDC12F}"/>
              </a:ext>
            </a:extLst>
          </p:cNvPr>
          <p:cNvSpPr>
            <a:spLocks noGrp="1"/>
          </p:cNvSpPr>
          <p:nvPr>
            <p:ph idx="1"/>
          </p:nvPr>
        </p:nvSpPr>
        <p:spPr>
          <a:xfrm>
            <a:off x="103909" y="691716"/>
            <a:ext cx="11907982" cy="5992957"/>
          </a:xfrm>
        </p:spPr>
        <p:txBody>
          <a:bodyPr>
            <a:normAutofit/>
          </a:bodyPr>
          <a:lstStyle/>
          <a:p>
            <a:r>
              <a:rPr lang="en-US" sz="1800" b="0" i="0" dirty="0">
                <a:effectLst/>
                <a:latin typeface="Segoe UI" panose="020B0502040204020203" pitchFamily="34" charset="0"/>
              </a:rPr>
              <a:t>Constant values can be used to define a variable and assign it a value that does not change.</a:t>
            </a:r>
          </a:p>
          <a:p>
            <a:r>
              <a:rPr lang="en-US" sz="1800" i="1" dirty="0">
                <a:solidFill>
                  <a:schemeClr val="accent1">
                    <a:lumMod val="75000"/>
                  </a:schemeClr>
                </a:solidFill>
              </a:rPr>
              <a:t>const str </a:t>
            </a:r>
            <a:r>
              <a:rPr lang="en-US" sz="1800" i="1" dirty="0" err="1">
                <a:solidFill>
                  <a:schemeClr val="accent1">
                    <a:lumMod val="75000"/>
                  </a:schemeClr>
                </a:solidFill>
              </a:rPr>
              <a:t>constantVariable</a:t>
            </a:r>
            <a:r>
              <a:rPr lang="en-US" sz="1800" i="1" dirty="0">
                <a:solidFill>
                  <a:schemeClr val="accent1">
                    <a:lumMod val="75000"/>
                  </a:schemeClr>
                </a:solidFill>
              </a:rPr>
              <a:t> = "Value";</a:t>
            </a:r>
          </a:p>
          <a:p>
            <a:pPr marL="0" indent="0">
              <a:buNone/>
            </a:pPr>
            <a:endParaRPr lang="en-US" sz="1800" i="1" dirty="0">
              <a:solidFill>
                <a:schemeClr val="accent1">
                  <a:lumMod val="75000"/>
                </a:schemeClr>
              </a:solidFill>
            </a:endParaRPr>
          </a:p>
          <a:p>
            <a:pPr marL="0" indent="0">
              <a:buNone/>
            </a:pPr>
            <a:r>
              <a:rPr lang="en-US" b="0" i="0" u="sng" dirty="0">
                <a:effectLst/>
                <a:latin typeface="Segoe UI" panose="020B0502040204020203" pitchFamily="34" charset="0"/>
                <a:hlinkClick r:id="rId3"/>
              </a:rPr>
              <a:t>3.8 Use X++ runtime functions for common tasks</a:t>
            </a:r>
            <a:endParaRPr lang="en-US" b="0" i="0" u="sng" dirty="0">
              <a:effectLst/>
              <a:latin typeface="Segoe UI" panose="020B0502040204020203" pitchFamily="34" charset="0"/>
            </a:endParaRPr>
          </a:p>
          <a:p>
            <a:pPr marL="0" indent="0">
              <a:buNone/>
            </a:pPr>
            <a:endParaRPr lang="en-US" b="0" i="0" u="sng" dirty="0">
              <a:effectLst/>
              <a:latin typeface="Segoe UI" panose="020B0502040204020203" pitchFamily="34" charset="0"/>
            </a:endParaRPr>
          </a:p>
          <a:p>
            <a:pPr algn="l">
              <a:lnSpc>
                <a:spcPct val="100000"/>
              </a:lnSpc>
              <a:buFont typeface="Arial" panose="020B0604020202020204" pitchFamily="34" charset="0"/>
              <a:buChar char="•"/>
            </a:pPr>
            <a:r>
              <a:rPr lang="en-US" sz="2000" b="1" i="0" dirty="0">
                <a:effectLst/>
                <a:latin typeface="Segoe UI" panose="020B0502040204020203" pitchFamily="34" charset="0"/>
              </a:rPr>
              <a:t>Business operations</a:t>
            </a:r>
            <a:r>
              <a:rPr lang="en-US" sz="2000" b="0" i="0" dirty="0">
                <a:effectLst/>
                <a:latin typeface="Segoe UI" panose="020B0502040204020203" pitchFamily="34" charset="0"/>
              </a:rPr>
              <a:t> - Enter financial data and calculate financial formulas.</a:t>
            </a:r>
          </a:p>
          <a:p>
            <a:pPr algn="l">
              <a:lnSpc>
                <a:spcPct val="100000"/>
              </a:lnSpc>
              <a:buFont typeface="Arial" panose="020B0604020202020204" pitchFamily="34" charset="0"/>
              <a:buChar char="•"/>
            </a:pPr>
            <a:r>
              <a:rPr lang="en-US" sz="2000" b="1" i="0" dirty="0">
                <a:effectLst/>
                <a:latin typeface="Segoe UI" panose="020B0502040204020203" pitchFamily="34" charset="0"/>
              </a:rPr>
              <a:t>Container operations</a:t>
            </a:r>
            <a:r>
              <a:rPr lang="en-US" sz="2000" b="0" i="0" dirty="0">
                <a:effectLst/>
                <a:latin typeface="Segoe UI" panose="020B0502040204020203" pitchFamily="34" charset="0"/>
              </a:rPr>
              <a:t> - Run functions to manipulate the container data type.</a:t>
            </a:r>
          </a:p>
          <a:p>
            <a:pPr algn="l">
              <a:lnSpc>
                <a:spcPct val="100000"/>
              </a:lnSpc>
              <a:buFont typeface="Arial" panose="020B0604020202020204" pitchFamily="34" charset="0"/>
              <a:buChar char="•"/>
            </a:pPr>
            <a:r>
              <a:rPr lang="en-US" sz="2000" b="1" i="0" dirty="0">
                <a:effectLst/>
                <a:latin typeface="Segoe UI" panose="020B0502040204020203" pitchFamily="34" charset="0"/>
              </a:rPr>
              <a:t>Conversions</a:t>
            </a:r>
            <a:r>
              <a:rPr lang="en-US" sz="2000" b="0" i="0" dirty="0">
                <a:effectLst/>
                <a:latin typeface="Segoe UI" panose="020B0502040204020203" pitchFamily="34" charset="0"/>
              </a:rPr>
              <a:t> - Translate the data from one type to another data type.</a:t>
            </a:r>
          </a:p>
          <a:p>
            <a:pPr algn="l">
              <a:lnSpc>
                <a:spcPct val="100000"/>
              </a:lnSpc>
              <a:buFont typeface="Arial" panose="020B0604020202020204" pitchFamily="34" charset="0"/>
              <a:buChar char="•"/>
            </a:pPr>
            <a:r>
              <a:rPr lang="en-US" sz="2000" b="1" i="0" dirty="0">
                <a:effectLst/>
                <a:latin typeface="Segoe UI" panose="020B0502040204020203" pitchFamily="34" charset="0"/>
              </a:rPr>
              <a:t>Date operations</a:t>
            </a:r>
            <a:r>
              <a:rPr lang="en-US" sz="2000" b="0" i="0" dirty="0">
                <a:effectLst/>
                <a:latin typeface="Segoe UI" panose="020B0502040204020203" pitchFamily="34" charset="0"/>
              </a:rPr>
              <a:t> - Manipulate the date data type.</a:t>
            </a:r>
          </a:p>
          <a:p>
            <a:pPr algn="l">
              <a:lnSpc>
                <a:spcPct val="100000"/>
              </a:lnSpc>
              <a:buFont typeface="Arial" panose="020B0604020202020204" pitchFamily="34" charset="0"/>
              <a:buChar char="•"/>
            </a:pPr>
            <a:r>
              <a:rPr lang="en-US" sz="2000" b="1" i="0" dirty="0">
                <a:effectLst/>
                <a:latin typeface="Segoe UI" panose="020B0502040204020203" pitchFamily="34" charset="0"/>
              </a:rPr>
              <a:t>Mathematical operations</a:t>
            </a:r>
            <a:r>
              <a:rPr lang="en-US" sz="2000" b="0" i="0" dirty="0">
                <a:effectLst/>
                <a:latin typeface="Segoe UI" panose="020B0502040204020203" pitchFamily="34" charset="0"/>
              </a:rPr>
              <a:t> - Used to perform additional calculations.</a:t>
            </a:r>
          </a:p>
          <a:p>
            <a:pPr algn="l">
              <a:lnSpc>
                <a:spcPct val="100000"/>
              </a:lnSpc>
              <a:buFont typeface="Arial" panose="020B0604020202020204" pitchFamily="34" charset="0"/>
              <a:buChar char="•"/>
            </a:pPr>
            <a:r>
              <a:rPr lang="en-US" sz="2000" b="1" i="0" dirty="0">
                <a:effectLst/>
                <a:latin typeface="Segoe UI" panose="020B0502040204020203" pitchFamily="34" charset="0"/>
              </a:rPr>
              <a:t>Reflection operations</a:t>
            </a:r>
            <a:r>
              <a:rPr lang="en-US" sz="2000" b="0" i="0" dirty="0">
                <a:effectLst/>
                <a:latin typeface="Segoe UI" panose="020B0502040204020203" pitchFamily="34" charset="0"/>
              </a:rPr>
              <a:t> - Access an object's metadata and return other metadata for the object.</a:t>
            </a:r>
          </a:p>
          <a:p>
            <a:pPr algn="l">
              <a:lnSpc>
                <a:spcPct val="100000"/>
              </a:lnSpc>
              <a:buFont typeface="Arial" panose="020B0604020202020204" pitchFamily="34" charset="0"/>
              <a:buChar char="•"/>
            </a:pPr>
            <a:r>
              <a:rPr lang="en-US" sz="2000" b="1" i="0" dirty="0">
                <a:effectLst/>
                <a:latin typeface="Segoe UI" panose="020B0502040204020203" pitchFamily="34" charset="0"/>
              </a:rPr>
              <a:t>Session operations</a:t>
            </a:r>
            <a:r>
              <a:rPr lang="en-US" sz="2000" b="0" i="0" dirty="0">
                <a:effectLst/>
                <a:latin typeface="Segoe UI" panose="020B0502040204020203" pitchFamily="34" charset="0"/>
              </a:rPr>
              <a:t> - Change or report current user connection to finance and operations apps.</a:t>
            </a:r>
          </a:p>
          <a:p>
            <a:pPr algn="l">
              <a:lnSpc>
                <a:spcPct val="100000"/>
              </a:lnSpc>
              <a:buFont typeface="Arial" panose="020B0604020202020204" pitchFamily="34" charset="0"/>
              <a:buChar char="•"/>
            </a:pPr>
            <a:r>
              <a:rPr lang="en-US" sz="2000" b="1" i="0" dirty="0">
                <a:effectLst/>
                <a:latin typeface="Segoe UI" panose="020B0502040204020203" pitchFamily="34" charset="0"/>
              </a:rPr>
              <a:t>String operations</a:t>
            </a:r>
            <a:r>
              <a:rPr lang="en-US" sz="2000" b="0" i="0" dirty="0">
                <a:effectLst/>
                <a:latin typeface="Segoe UI" panose="020B0502040204020203" pitchFamily="34" charset="0"/>
              </a:rPr>
              <a:t> - Like the date operations, string operations can manipulate the string data type.</a:t>
            </a:r>
          </a:p>
          <a:p>
            <a:pPr marL="0" indent="0">
              <a:buNone/>
            </a:pPr>
            <a:endParaRPr lang="en-PK" sz="4000" i="1" dirty="0">
              <a:solidFill>
                <a:schemeClr val="accent1">
                  <a:lumMod val="75000"/>
                </a:schemeClr>
              </a:solidFill>
            </a:endParaRPr>
          </a:p>
        </p:txBody>
      </p:sp>
    </p:spTree>
    <p:extLst>
      <p:ext uri="{BB962C8B-B14F-4D97-AF65-F5344CB8AC3E}">
        <p14:creationId xmlns:p14="http://schemas.microsoft.com/office/powerpoint/2010/main" val="2312052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DCBD99-4268-631B-75E7-AF165FE0A3F9}"/>
              </a:ext>
            </a:extLst>
          </p:cNvPr>
          <p:cNvSpPr>
            <a:spLocks noGrp="1"/>
          </p:cNvSpPr>
          <p:nvPr>
            <p:ph idx="1"/>
          </p:nvPr>
        </p:nvSpPr>
        <p:spPr>
          <a:xfrm>
            <a:off x="145473" y="190789"/>
            <a:ext cx="11880272" cy="6487102"/>
          </a:xfrm>
        </p:spPr>
        <p:txBody>
          <a:bodyPr/>
          <a:lstStyle/>
          <a:p>
            <a:pPr marL="0" indent="0">
              <a:buNone/>
            </a:pPr>
            <a:r>
              <a:rPr lang="en-US" b="0" i="0" u="sng" dirty="0">
                <a:effectLst/>
                <a:latin typeface="Segoe UI" panose="020B0502040204020203" pitchFamily="34" charset="0"/>
                <a:hlinkClick r:id="rId2"/>
              </a:rPr>
              <a:t>3.9 Call .NET libraries by using X++ code</a:t>
            </a:r>
            <a:endParaRPr lang="en-US" b="0" i="0" u="sng" dirty="0">
              <a:effectLst/>
              <a:latin typeface="Segoe UI" panose="020B0502040204020203" pitchFamily="34" charset="0"/>
            </a:endParaRPr>
          </a:p>
          <a:p>
            <a:r>
              <a:rPr lang="en-US" sz="2000" b="0" i="0" dirty="0">
                <a:effectLst/>
                <a:latin typeface="Segoe UI" panose="020B0502040204020203" pitchFamily="34" charset="0"/>
              </a:rPr>
              <a:t>Finance and operations apps projects in Visual Studio contain X++ code that interacts smoothly with code that is written in other .NET languages.</a:t>
            </a:r>
            <a:br>
              <a:rPr lang="en-US" sz="2000" b="0" i="0" dirty="0">
                <a:effectLst/>
                <a:latin typeface="Segoe UI" panose="020B0502040204020203" pitchFamily="34" charset="0"/>
              </a:rPr>
            </a:br>
            <a:br>
              <a:rPr lang="en-US" sz="2000" b="0" i="0" dirty="0">
                <a:effectLst/>
                <a:latin typeface="Segoe UI" panose="020B0502040204020203" pitchFamily="34" charset="0"/>
              </a:rPr>
            </a:br>
            <a:endParaRPr lang="en-PK" dirty="0"/>
          </a:p>
        </p:txBody>
      </p:sp>
    </p:spTree>
    <p:extLst>
      <p:ext uri="{BB962C8B-B14F-4D97-AF65-F5344CB8AC3E}">
        <p14:creationId xmlns:p14="http://schemas.microsoft.com/office/powerpoint/2010/main" val="3837800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4EBE9-CEC3-8D6A-D18A-08938F9BB0B8}"/>
              </a:ext>
            </a:extLst>
          </p:cNvPr>
          <p:cNvSpPr>
            <a:spLocks noGrp="1"/>
          </p:cNvSpPr>
          <p:nvPr>
            <p:ph type="title"/>
          </p:nvPr>
        </p:nvSpPr>
        <p:spPr>
          <a:xfrm>
            <a:off x="124690" y="143452"/>
            <a:ext cx="11942619" cy="1325563"/>
          </a:xfrm>
        </p:spPr>
        <p:txBody>
          <a:bodyPr>
            <a:normAutofit/>
          </a:bodyPr>
          <a:lstStyle/>
          <a:p>
            <a:r>
              <a:rPr lang="en-US" sz="3600" b="1" i="0" u="sng">
                <a:effectLst/>
                <a:latin typeface="Segoe UI" panose="020B0502040204020203" pitchFamily="34" charset="0"/>
                <a:hlinkClick r:id="rId2"/>
              </a:rPr>
              <a:t>4. Develop object-oriented code in finance and operations apps</a:t>
            </a:r>
            <a:endParaRPr lang="en-PK" sz="3600" dirty="0"/>
          </a:p>
        </p:txBody>
      </p:sp>
      <p:sp>
        <p:nvSpPr>
          <p:cNvPr id="3" name="Content Placeholder 2">
            <a:extLst>
              <a:ext uri="{FF2B5EF4-FFF2-40B4-BE49-F238E27FC236}">
                <a16:creationId xmlns:a16="http://schemas.microsoft.com/office/drawing/2014/main" id="{B40566D5-DE8C-6F55-3D46-04816F12842F}"/>
              </a:ext>
            </a:extLst>
          </p:cNvPr>
          <p:cNvSpPr>
            <a:spLocks noGrp="1"/>
          </p:cNvSpPr>
          <p:nvPr>
            <p:ph idx="1"/>
          </p:nvPr>
        </p:nvSpPr>
        <p:spPr>
          <a:xfrm>
            <a:off x="124690" y="1469014"/>
            <a:ext cx="5472546" cy="5245533"/>
          </a:xfrm>
        </p:spPr>
        <p:txBody>
          <a:bodyPr>
            <a:normAutofit/>
          </a:bodyPr>
          <a:lstStyle/>
          <a:p>
            <a:pPr marL="0" indent="0">
              <a:buNone/>
            </a:pPr>
            <a:r>
              <a:rPr lang="en-US" b="0" i="0" u="sng" dirty="0">
                <a:effectLst/>
                <a:latin typeface="Segoe UI" panose="020B0502040204020203" pitchFamily="34" charset="0"/>
                <a:hlinkClick r:id="rId3"/>
              </a:rPr>
              <a:t>4.1 Introduction</a:t>
            </a:r>
            <a:endParaRPr lang="en-US" b="0" i="0" u="sng" dirty="0">
              <a:effectLst/>
              <a:latin typeface="Segoe UI" panose="020B0502040204020203" pitchFamily="34" charset="0"/>
            </a:endParaRPr>
          </a:p>
          <a:p>
            <a:r>
              <a:rPr lang="en-US" sz="2000" b="0" i="0" dirty="0">
                <a:effectLst/>
                <a:latin typeface="Google Sans"/>
              </a:rPr>
              <a:t>OOP is the foundation of X++, the programming language used for finance and operations apps development.</a:t>
            </a:r>
          </a:p>
          <a:p>
            <a:pPr marL="0" indent="0">
              <a:buNone/>
            </a:pPr>
            <a:r>
              <a:rPr lang="en-US" u="sng" dirty="0">
                <a:latin typeface="Segoe UI" panose="020B0502040204020203" pitchFamily="34" charset="0"/>
                <a:hlinkClick r:id="rId4"/>
              </a:rPr>
              <a:t>4.2 </a:t>
            </a:r>
            <a:r>
              <a:rPr lang="en-US" b="0" i="0" u="sng" dirty="0">
                <a:effectLst/>
                <a:latin typeface="Segoe UI" panose="020B0502040204020203" pitchFamily="34" charset="0"/>
                <a:hlinkClick r:id="rId4"/>
              </a:rPr>
              <a:t>Explore inheritance and abstract classes</a:t>
            </a:r>
            <a:endParaRPr lang="en-US" b="0" i="0" u="sng" dirty="0">
              <a:effectLst/>
              <a:latin typeface="Segoe UI" panose="020B0502040204020203" pitchFamily="34" charset="0"/>
            </a:endParaRPr>
          </a:p>
          <a:p>
            <a:r>
              <a:rPr lang="en-US" sz="1800" b="0" i="0" dirty="0">
                <a:effectLst/>
                <a:latin typeface="Segoe UI" panose="020B0502040204020203" pitchFamily="34" charset="0"/>
              </a:rPr>
              <a:t>Inheritance and abstract classes are two important programming constructs that are found in object-oriented programming languages. </a:t>
            </a:r>
          </a:p>
          <a:p>
            <a:r>
              <a:rPr lang="en-US" sz="2000" b="1" i="0" dirty="0">
                <a:effectLst/>
                <a:latin typeface="Segoe UI" panose="020B0502040204020203" pitchFamily="34" charset="0"/>
              </a:rPr>
              <a:t>Inheritance</a:t>
            </a:r>
          </a:p>
          <a:p>
            <a:r>
              <a:rPr lang="en-US" sz="2000" b="1" i="0" dirty="0">
                <a:effectLst/>
                <a:latin typeface="Segoe UI" panose="020B0502040204020203" pitchFamily="34" charset="0"/>
              </a:rPr>
              <a:t>Abstract</a:t>
            </a:r>
          </a:p>
          <a:p>
            <a:endParaRPr lang="en-US" sz="20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PK" dirty="0"/>
          </a:p>
        </p:txBody>
      </p:sp>
      <p:pic>
        <p:nvPicPr>
          <p:cNvPr id="7" name="Picture 6">
            <a:extLst>
              <a:ext uri="{FF2B5EF4-FFF2-40B4-BE49-F238E27FC236}">
                <a16:creationId xmlns:a16="http://schemas.microsoft.com/office/drawing/2014/main" id="{A3CA200B-AE98-3537-09B9-CBF5827782E5}"/>
              </a:ext>
            </a:extLst>
          </p:cNvPr>
          <p:cNvPicPr>
            <a:picLocks noChangeAspect="1"/>
          </p:cNvPicPr>
          <p:nvPr/>
        </p:nvPicPr>
        <p:blipFill>
          <a:blip r:embed="rId5"/>
          <a:stretch>
            <a:fillRect/>
          </a:stretch>
        </p:blipFill>
        <p:spPr>
          <a:xfrm>
            <a:off x="4399461" y="1258940"/>
            <a:ext cx="7356027" cy="2484346"/>
          </a:xfrm>
          <a:prstGeom prst="rect">
            <a:avLst/>
          </a:prstGeom>
        </p:spPr>
      </p:pic>
      <p:pic>
        <p:nvPicPr>
          <p:cNvPr id="9" name="Picture 8">
            <a:extLst>
              <a:ext uri="{FF2B5EF4-FFF2-40B4-BE49-F238E27FC236}">
                <a16:creationId xmlns:a16="http://schemas.microsoft.com/office/drawing/2014/main" id="{5B4D686C-EF32-F844-4ADF-5D5C27DFD2D3}"/>
              </a:ext>
            </a:extLst>
          </p:cNvPr>
          <p:cNvPicPr>
            <a:picLocks noChangeAspect="1"/>
          </p:cNvPicPr>
          <p:nvPr/>
        </p:nvPicPr>
        <p:blipFill>
          <a:blip r:embed="rId6"/>
          <a:stretch>
            <a:fillRect/>
          </a:stretch>
        </p:blipFill>
        <p:spPr>
          <a:xfrm>
            <a:off x="6095999" y="4075754"/>
            <a:ext cx="3962953" cy="2638793"/>
          </a:xfrm>
          <a:prstGeom prst="rect">
            <a:avLst/>
          </a:prstGeom>
        </p:spPr>
      </p:pic>
    </p:spTree>
    <p:extLst>
      <p:ext uri="{BB962C8B-B14F-4D97-AF65-F5344CB8AC3E}">
        <p14:creationId xmlns:p14="http://schemas.microsoft.com/office/powerpoint/2010/main" val="3785662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ECA-69A6-6B80-6C05-A4DF61271582}"/>
              </a:ext>
            </a:extLst>
          </p:cNvPr>
          <p:cNvSpPr>
            <a:spLocks noGrp="1"/>
          </p:cNvSpPr>
          <p:nvPr>
            <p:ph type="title"/>
          </p:nvPr>
        </p:nvSpPr>
        <p:spPr>
          <a:xfrm>
            <a:off x="159327" y="198870"/>
            <a:ext cx="10515600" cy="646257"/>
          </a:xfrm>
        </p:spPr>
        <p:txBody>
          <a:bodyPr>
            <a:normAutofit/>
          </a:bodyPr>
          <a:lstStyle/>
          <a:p>
            <a:r>
              <a:rPr lang="en-US" sz="3200" b="0" i="0" u="sng" dirty="0">
                <a:effectLst/>
                <a:latin typeface="Segoe UI" panose="020B0502040204020203" pitchFamily="34" charset="0"/>
                <a:hlinkClick r:id="rId2"/>
              </a:rPr>
              <a:t>4.3 Use attributes</a:t>
            </a:r>
            <a:endParaRPr lang="en-PK" sz="3200" dirty="0"/>
          </a:p>
        </p:txBody>
      </p:sp>
      <p:sp>
        <p:nvSpPr>
          <p:cNvPr id="3" name="Content Placeholder 2">
            <a:extLst>
              <a:ext uri="{FF2B5EF4-FFF2-40B4-BE49-F238E27FC236}">
                <a16:creationId xmlns:a16="http://schemas.microsoft.com/office/drawing/2014/main" id="{88C8C8CE-A331-E8FA-4704-274FB9A88E3D}"/>
              </a:ext>
            </a:extLst>
          </p:cNvPr>
          <p:cNvSpPr>
            <a:spLocks noGrp="1"/>
          </p:cNvSpPr>
          <p:nvPr>
            <p:ph idx="1"/>
          </p:nvPr>
        </p:nvSpPr>
        <p:spPr>
          <a:xfrm>
            <a:off x="159327" y="744970"/>
            <a:ext cx="11873346" cy="903721"/>
          </a:xfrm>
        </p:spPr>
        <p:txBody>
          <a:bodyPr>
            <a:normAutofit lnSpcReduction="10000"/>
          </a:bodyPr>
          <a:lstStyle/>
          <a:p>
            <a:r>
              <a:rPr lang="en-US" sz="2000" b="0" i="0" dirty="0">
                <a:effectLst/>
                <a:latin typeface="Segoe UI" panose="020B0502040204020203" pitchFamily="34" charset="0"/>
              </a:rPr>
              <a:t>Attributes represent or store metadata about the behaviors of classes and methods. An attribute can be attached by simply typing the name of the attribute that is enclosed in square brackets before the declaration of class/function where it needs to be applied.</a:t>
            </a:r>
          </a:p>
          <a:p>
            <a:endParaRPr lang="en-PK" sz="2000" dirty="0"/>
          </a:p>
        </p:txBody>
      </p:sp>
      <p:pic>
        <p:nvPicPr>
          <p:cNvPr id="5" name="Picture 4">
            <a:extLst>
              <a:ext uri="{FF2B5EF4-FFF2-40B4-BE49-F238E27FC236}">
                <a16:creationId xmlns:a16="http://schemas.microsoft.com/office/drawing/2014/main" id="{FB22D61D-1211-BD55-5F8E-2C56B43F0364}"/>
              </a:ext>
            </a:extLst>
          </p:cNvPr>
          <p:cNvPicPr>
            <a:picLocks noChangeAspect="1"/>
          </p:cNvPicPr>
          <p:nvPr/>
        </p:nvPicPr>
        <p:blipFill>
          <a:blip r:embed="rId3"/>
          <a:stretch>
            <a:fillRect/>
          </a:stretch>
        </p:blipFill>
        <p:spPr>
          <a:xfrm>
            <a:off x="485374" y="1648691"/>
            <a:ext cx="7364398" cy="1432134"/>
          </a:xfrm>
          <a:prstGeom prst="rect">
            <a:avLst/>
          </a:prstGeom>
        </p:spPr>
      </p:pic>
      <p:sp>
        <p:nvSpPr>
          <p:cNvPr id="7" name="TextBox 6">
            <a:extLst>
              <a:ext uri="{FF2B5EF4-FFF2-40B4-BE49-F238E27FC236}">
                <a16:creationId xmlns:a16="http://schemas.microsoft.com/office/drawing/2014/main" id="{B24A659E-8D1A-26DD-31AC-1D0DC205E332}"/>
              </a:ext>
            </a:extLst>
          </p:cNvPr>
          <p:cNvSpPr txBox="1"/>
          <p:nvPr/>
        </p:nvSpPr>
        <p:spPr>
          <a:xfrm>
            <a:off x="292118" y="3080825"/>
            <a:ext cx="11740555" cy="4093428"/>
          </a:xfrm>
          <a:prstGeom prst="rect">
            <a:avLst/>
          </a:prstGeom>
          <a:noFill/>
        </p:spPr>
        <p:txBody>
          <a:bodyPr wrap="square">
            <a:spAutoFit/>
          </a:bodyPr>
          <a:lstStyle/>
          <a:p>
            <a:pPr marL="342900" indent="-342900">
              <a:buFont typeface="Arial" panose="020B0604020202020204" pitchFamily="34" charset="0"/>
              <a:buChar char="•"/>
            </a:pPr>
            <a:r>
              <a:rPr lang="en-US" sz="2400" b="1" dirty="0"/>
              <a:t>Attribute classes</a:t>
            </a:r>
          </a:p>
          <a:p>
            <a:pPr marL="342900" indent="-342900">
              <a:lnSpc>
                <a:spcPct val="150000"/>
              </a:lnSpc>
              <a:buFont typeface="Arial" panose="020B0604020202020204" pitchFamily="34" charset="0"/>
              <a:buChar char="•"/>
            </a:pPr>
            <a:r>
              <a:rPr lang="en-US" sz="1600" b="0" i="0" dirty="0">
                <a:effectLst/>
                <a:latin typeface="Segoe UI" panose="020B0502040204020203" pitchFamily="34" charset="0"/>
              </a:rPr>
              <a:t>Attributes have many uses, including the following:</a:t>
            </a:r>
          </a:p>
          <a:p>
            <a:pPr marL="342900" indent="-342900">
              <a:lnSpc>
                <a:spcPct val="150000"/>
              </a:lnSpc>
              <a:buFont typeface="Arial" panose="020B0604020202020204" pitchFamily="34" charset="0"/>
              <a:buChar char="•"/>
            </a:pPr>
            <a:r>
              <a:rPr lang="en-US" sz="1600" b="0" i="0" dirty="0">
                <a:effectLst/>
                <a:latin typeface="Segoe UI" panose="020B0502040204020203" pitchFamily="34" charset="0"/>
              </a:rPr>
              <a:t>attribute in Web services to indicate if the method should be callable over the Simple Object Access Protocol (SOAP) to exchange information.</a:t>
            </a:r>
            <a:endParaRPr lang="en-US" sz="1600" dirty="0">
              <a:latin typeface="Segoe UI" panose="020B0502040204020203" pitchFamily="34" charset="0"/>
            </a:endParaRPr>
          </a:p>
          <a:p>
            <a:pPr marL="342900" indent="-342900">
              <a:lnSpc>
                <a:spcPct val="150000"/>
              </a:lnSpc>
              <a:buFont typeface="Arial" panose="020B0604020202020204" pitchFamily="34" charset="0"/>
              <a:buChar char="•"/>
            </a:pPr>
            <a:r>
              <a:rPr lang="en-US" sz="1600" dirty="0">
                <a:latin typeface="Segoe UI" panose="020B0502040204020203" pitchFamily="34" charset="0"/>
              </a:rPr>
              <a:t>Using</a:t>
            </a:r>
            <a:r>
              <a:rPr lang="en-US" sz="1600" b="1" dirty="0">
                <a:latin typeface="Segoe UI" panose="020B0502040204020203" pitchFamily="34" charset="0"/>
              </a:rPr>
              <a:t> DLLImportAttribute </a:t>
            </a:r>
            <a:r>
              <a:rPr lang="en-US" sz="1600" b="0" i="0" dirty="0">
                <a:effectLst/>
                <a:latin typeface="Segoe UI" panose="020B0502040204020203" pitchFamily="34" charset="0"/>
              </a:rPr>
              <a:t>to call unmanaged code.</a:t>
            </a:r>
          </a:p>
          <a:p>
            <a:pPr algn="l">
              <a:lnSpc>
                <a:spcPct val="150000"/>
              </a:lnSpc>
              <a:buFont typeface="Arial" panose="020B0604020202020204" pitchFamily="34" charset="0"/>
              <a:buChar char="•"/>
            </a:pPr>
            <a:r>
              <a:rPr lang="en-US" sz="1600" b="0" i="0" dirty="0">
                <a:effectLst/>
                <a:latin typeface="Segoe UI" panose="020B0502040204020203" pitchFamily="34" charset="0"/>
              </a:rPr>
              <a:t>     Describing the title, version, description, or trademark of an assembly.</a:t>
            </a:r>
          </a:p>
          <a:p>
            <a:pPr algn="l">
              <a:lnSpc>
                <a:spcPct val="150000"/>
              </a:lnSpc>
              <a:buFont typeface="Arial" panose="020B0604020202020204" pitchFamily="34" charset="0"/>
              <a:buChar char="•"/>
            </a:pPr>
            <a:r>
              <a:rPr lang="en-US" sz="1600" b="0" i="0" dirty="0">
                <a:effectLst/>
                <a:latin typeface="Segoe UI" panose="020B0502040204020203" pitchFamily="34" charset="0"/>
              </a:rPr>
              <a:t>     Describing how to map between classes, members, and </a:t>
            </a:r>
            <a:r>
              <a:rPr lang="en-US" sz="1600" b="0" i="0" dirty="0" err="1">
                <a:effectLst/>
                <a:latin typeface="Segoe UI" panose="020B0502040204020203" pitchFamily="34" charset="0"/>
              </a:rPr>
              <a:t>eXtensible</a:t>
            </a:r>
            <a:r>
              <a:rPr lang="en-US" sz="1600" b="0" i="0" dirty="0">
                <a:effectLst/>
                <a:latin typeface="Segoe UI" panose="020B0502040204020203" pitchFamily="34" charset="0"/>
              </a:rPr>
              <a:t> Markup Language (XML) nodes for serialization.</a:t>
            </a:r>
          </a:p>
          <a:p>
            <a:pPr algn="l">
              <a:lnSpc>
                <a:spcPct val="150000"/>
              </a:lnSpc>
              <a:buFont typeface="Arial" panose="020B0604020202020204" pitchFamily="34" charset="0"/>
              <a:buChar char="•"/>
            </a:pPr>
            <a:r>
              <a:rPr lang="en-US" sz="1600" b="0" i="0" dirty="0">
                <a:effectLst/>
                <a:latin typeface="Segoe UI" panose="020B0502040204020203" pitchFamily="34" charset="0"/>
              </a:rPr>
              <a:t>     Describing the security requirements for methods.</a:t>
            </a:r>
          </a:p>
          <a:p>
            <a:pPr algn="l">
              <a:lnSpc>
                <a:spcPct val="150000"/>
              </a:lnSpc>
              <a:buFont typeface="Arial" panose="020B0604020202020204" pitchFamily="34" charset="0"/>
              <a:buChar char="•"/>
            </a:pPr>
            <a:r>
              <a:rPr lang="en-US" sz="1600" b="0" i="0" dirty="0">
                <a:effectLst/>
                <a:latin typeface="Segoe UI" panose="020B0502040204020203" pitchFamily="34" charset="0"/>
              </a:rPr>
              <a:t>     Specifying characteristics to enforce security.</a:t>
            </a:r>
          </a:p>
          <a:p>
            <a:pPr algn="l">
              <a:lnSpc>
                <a:spcPct val="150000"/>
              </a:lnSpc>
              <a:buFont typeface="Arial" panose="020B0604020202020204" pitchFamily="34" charset="0"/>
              <a:buChar char="•"/>
            </a:pPr>
            <a:r>
              <a:rPr lang="en-US" sz="1600" b="0" i="0" dirty="0">
                <a:effectLst/>
                <a:latin typeface="Segoe UI" panose="020B0502040204020203" pitchFamily="34" charset="0"/>
              </a:rPr>
              <a:t>     Getting information about the caller to a method.</a:t>
            </a:r>
          </a:p>
          <a:p>
            <a:pPr marL="342900" indent="-342900">
              <a:buFont typeface="Arial" panose="020B0604020202020204" pitchFamily="34" charset="0"/>
              <a:buChar char="•"/>
            </a:pPr>
            <a:endParaRPr lang="en-PK" sz="2000" b="1" dirty="0"/>
          </a:p>
        </p:txBody>
      </p:sp>
    </p:spTree>
    <p:extLst>
      <p:ext uri="{BB962C8B-B14F-4D97-AF65-F5344CB8AC3E}">
        <p14:creationId xmlns:p14="http://schemas.microsoft.com/office/powerpoint/2010/main" val="112397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FD4E8-DAD6-4334-5460-D3B1ED56E9B9}"/>
              </a:ext>
            </a:extLst>
          </p:cNvPr>
          <p:cNvSpPr>
            <a:spLocks noGrp="1"/>
          </p:cNvSpPr>
          <p:nvPr>
            <p:ph type="ctrTitle"/>
          </p:nvPr>
        </p:nvSpPr>
        <p:spPr>
          <a:xfrm>
            <a:off x="242454" y="249527"/>
            <a:ext cx="11367655" cy="1191346"/>
          </a:xfrm>
        </p:spPr>
        <p:txBody>
          <a:bodyPr>
            <a:normAutofit fontScale="90000"/>
          </a:bodyPr>
          <a:lstStyle/>
          <a:p>
            <a:r>
              <a:rPr lang="en-US" sz="4400" b="1" dirty="0">
                <a:solidFill>
                  <a:schemeClr val="accent1">
                    <a:lumMod val="50000"/>
                  </a:schemeClr>
                </a:solidFill>
              </a:rPr>
              <a:t>Explore the technical architecture of finance and operations apps</a:t>
            </a:r>
            <a:endParaRPr lang="en-PK" sz="4400" b="1" dirty="0">
              <a:solidFill>
                <a:schemeClr val="accent1">
                  <a:lumMod val="50000"/>
                </a:schemeClr>
              </a:solidFill>
            </a:endParaRPr>
          </a:p>
        </p:txBody>
      </p:sp>
      <p:sp>
        <p:nvSpPr>
          <p:cNvPr id="3" name="Subtitle 2">
            <a:extLst>
              <a:ext uri="{FF2B5EF4-FFF2-40B4-BE49-F238E27FC236}">
                <a16:creationId xmlns:a16="http://schemas.microsoft.com/office/drawing/2014/main" id="{CED7B5D0-D061-FA53-F16C-459D9D233E26}"/>
              </a:ext>
            </a:extLst>
          </p:cNvPr>
          <p:cNvSpPr>
            <a:spLocks noGrp="1"/>
          </p:cNvSpPr>
          <p:nvPr>
            <p:ph type="subTitle" idx="1"/>
          </p:nvPr>
        </p:nvSpPr>
        <p:spPr>
          <a:xfrm>
            <a:off x="387927" y="1634549"/>
            <a:ext cx="11513128" cy="4973924"/>
          </a:xfrm>
        </p:spPr>
        <p:txBody>
          <a:bodyPr>
            <a:normAutofit/>
          </a:bodyPr>
          <a:lstStyle/>
          <a:p>
            <a:pPr marL="457200" indent="-457200" algn="l">
              <a:buFont typeface="Arial" panose="020B0604020202020204" pitchFamily="34" charset="0"/>
              <a:buChar char="•"/>
            </a:pPr>
            <a:r>
              <a:rPr lang="en-US" sz="3200" b="1" dirty="0"/>
              <a:t>Introduction</a:t>
            </a:r>
          </a:p>
          <a:p>
            <a:pPr marL="342900" indent="-342900" algn="l">
              <a:buFont typeface="Arial" panose="020B0604020202020204" pitchFamily="34" charset="0"/>
              <a:buChar char="•"/>
            </a:pPr>
            <a:r>
              <a:rPr lang="en-US" b="0" i="0" dirty="0">
                <a:effectLst/>
                <a:latin typeface="Google Sans"/>
              </a:rPr>
              <a:t>To develop for finance and operations, you need to understand packages, models, elements, metadata management, source control, and Lifecycle Services.</a:t>
            </a:r>
          </a:p>
          <a:p>
            <a:pPr marL="342900" indent="-342900" algn="l">
              <a:buFont typeface="Arial" panose="020B0604020202020204" pitchFamily="34" charset="0"/>
              <a:buChar char="•"/>
            </a:pPr>
            <a:r>
              <a:rPr lang="en-US" b="1" i="0" dirty="0">
                <a:effectLst/>
                <a:latin typeface="Segoe UI" panose="020B0502040204020203" pitchFamily="34" charset="0"/>
              </a:rPr>
              <a:t>Differentiate cloud and on-premises architecture</a:t>
            </a:r>
          </a:p>
          <a:p>
            <a:pPr marL="342900" indent="-342900" algn="l">
              <a:buFont typeface="Arial" panose="020B0604020202020204" pitchFamily="34" charset="0"/>
              <a:buChar char="•"/>
            </a:pPr>
            <a:r>
              <a:rPr lang="en-US" sz="2000" b="0" i="0" dirty="0">
                <a:effectLst/>
                <a:latin typeface="Google Sans"/>
              </a:rPr>
              <a:t>Understanding the underlying architecture of finance and operations will help you appreciate the rich functionality of the user interface, regardless of deployment type.</a:t>
            </a:r>
          </a:p>
          <a:p>
            <a:pPr marL="342900" indent="-342900" algn="l">
              <a:buFont typeface="Arial" panose="020B0604020202020204" pitchFamily="34" charset="0"/>
              <a:buChar char="•"/>
            </a:pPr>
            <a:r>
              <a:rPr lang="en-US" b="1" i="0" dirty="0">
                <a:effectLst/>
                <a:latin typeface="Segoe UI" panose="020B0502040204020203" pitchFamily="34" charset="0"/>
              </a:rPr>
              <a:t>Finance and operations apps cloud deployment</a:t>
            </a:r>
          </a:p>
          <a:p>
            <a:pPr marL="342900" indent="-342900" algn="l">
              <a:buFont typeface="Arial" panose="020B0604020202020204" pitchFamily="34" charset="0"/>
              <a:buChar char="•"/>
            </a:pPr>
            <a:r>
              <a:rPr lang="en-US" sz="2000" b="0" i="0" dirty="0">
                <a:effectLst/>
                <a:latin typeface="Google Sans"/>
              </a:rPr>
              <a:t>Cloud deployments for finance and operations offer reduced implementation time, lower costs, and easier scalability.</a:t>
            </a:r>
            <a:endParaRPr lang="en-US" sz="2800" b="1" i="0" dirty="0">
              <a:effectLst/>
              <a:latin typeface="Segoe UI" panose="020B0502040204020203" pitchFamily="34" charset="0"/>
            </a:endParaRPr>
          </a:p>
          <a:p>
            <a:pPr marL="342900" indent="-342900" algn="l">
              <a:buFont typeface="Arial" panose="020B0604020202020204" pitchFamily="34" charset="0"/>
              <a:buChar char="•"/>
            </a:pPr>
            <a:r>
              <a:rPr lang="en-US" b="1" i="0" dirty="0">
                <a:effectLst/>
                <a:latin typeface="Segoe UI" panose="020B0502040204020203" pitchFamily="34" charset="0"/>
              </a:rPr>
              <a:t>Finance + Operations (on-premises) deployment</a:t>
            </a:r>
          </a:p>
          <a:p>
            <a:pPr marL="342900" indent="-342900" algn="l">
              <a:buFont typeface="Arial" panose="020B0604020202020204" pitchFamily="34" charset="0"/>
              <a:buChar char="•"/>
            </a:pPr>
            <a:r>
              <a:rPr lang="en-US" sz="1800" b="0" i="0" dirty="0">
                <a:effectLst/>
                <a:latin typeface="Google Sans"/>
              </a:rPr>
              <a:t>The deployment type should be chosen based on the organization's needs and preferences.</a:t>
            </a:r>
            <a:endParaRPr lang="en-US" b="1" i="0" dirty="0">
              <a:effectLst/>
              <a:latin typeface="Segoe UI" panose="020B0502040204020203" pitchFamily="34" charset="0"/>
            </a:endParaRPr>
          </a:p>
          <a:p>
            <a:pPr marL="342900" indent="-342900" algn="l">
              <a:buFont typeface="Arial" panose="020B0604020202020204" pitchFamily="34" charset="0"/>
              <a:buChar char="•"/>
            </a:pPr>
            <a:endParaRPr lang="en-US" b="1" i="0" dirty="0">
              <a:effectLst/>
              <a:latin typeface="Segoe UI" panose="020B0502040204020203" pitchFamily="34" charset="0"/>
            </a:endParaRPr>
          </a:p>
          <a:p>
            <a:pPr marL="342900" indent="-342900" algn="l">
              <a:buFont typeface="Arial" panose="020B0604020202020204" pitchFamily="34" charset="0"/>
              <a:buChar char="•"/>
            </a:pPr>
            <a:endParaRPr lang="en-US" sz="2800" b="1" i="0" dirty="0">
              <a:effectLst/>
              <a:latin typeface="Segoe UI" panose="020B0502040204020203" pitchFamily="34" charset="0"/>
            </a:endParaRPr>
          </a:p>
          <a:p>
            <a:pPr marL="342900" indent="-342900" algn="l">
              <a:buFont typeface="Arial" panose="020B0604020202020204" pitchFamily="34" charset="0"/>
              <a:buChar char="•"/>
            </a:pPr>
            <a:endParaRPr lang="en-US" sz="2800" b="1" i="0" dirty="0">
              <a:effectLst/>
              <a:latin typeface="Segoe UI" panose="020B0502040204020203" pitchFamily="34" charset="0"/>
            </a:endParaRPr>
          </a:p>
          <a:p>
            <a:pPr marL="342900" indent="-342900" algn="l">
              <a:buFont typeface="Arial" panose="020B0604020202020204" pitchFamily="34" charset="0"/>
              <a:buChar char="•"/>
            </a:pPr>
            <a:endParaRPr lang="en-PK" sz="3200" b="1" dirty="0"/>
          </a:p>
        </p:txBody>
      </p:sp>
    </p:spTree>
    <p:extLst>
      <p:ext uri="{BB962C8B-B14F-4D97-AF65-F5344CB8AC3E}">
        <p14:creationId xmlns:p14="http://schemas.microsoft.com/office/powerpoint/2010/main" val="3558264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337BBD-7E30-C4C0-F94E-F4CC28887F2C}"/>
              </a:ext>
            </a:extLst>
          </p:cNvPr>
          <p:cNvSpPr>
            <a:spLocks noGrp="1"/>
          </p:cNvSpPr>
          <p:nvPr>
            <p:ph idx="1"/>
          </p:nvPr>
        </p:nvSpPr>
        <p:spPr>
          <a:xfrm>
            <a:off x="-1" y="52243"/>
            <a:ext cx="12053455" cy="974699"/>
          </a:xfrm>
        </p:spPr>
        <p:txBody>
          <a:bodyPr/>
          <a:lstStyle/>
          <a:p>
            <a:pPr marL="0" indent="0">
              <a:buNone/>
            </a:pPr>
            <a:r>
              <a:rPr lang="en-US" b="0" i="0" u="none" strike="noStrike" dirty="0">
                <a:effectLst/>
                <a:latin typeface="Segoe UI" panose="020B0502040204020203" pitchFamily="34" charset="0"/>
                <a:hlinkClick r:id="rId2"/>
              </a:rPr>
              <a:t>4.4 Implement Chain of Command</a:t>
            </a:r>
            <a:endParaRPr lang="en-US" b="0" i="0" u="none" strike="noStrike" dirty="0">
              <a:effectLst/>
              <a:latin typeface="Segoe UI" panose="020B0502040204020203" pitchFamily="34" charset="0"/>
            </a:endParaRPr>
          </a:p>
          <a:p>
            <a:r>
              <a:rPr lang="en-US" sz="2000" b="0" i="0" dirty="0">
                <a:effectLst/>
                <a:latin typeface="Google Sans"/>
              </a:rPr>
              <a:t>CoC allows you to extend the logic of public and protected methods without changing the base code.</a:t>
            </a:r>
          </a:p>
          <a:p>
            <a:endParaRPr lang="en-PK" sz="2000" dirty="0"/>
          </a:p>
        </p:txBody>
      </p:sp>
      <p:pic>
        <p:nvPicPr>
          <p:cNvPr id="8" name="Picture 7">
            <a:extLst>
              <a:ext uri="{FF2B5EF4-FFF2-40B4-BE49-F238E27FC236}">
                <a16:creationId xmlns:a16="http://schemas.microsoft.com/office/drawing/2014/main" id="{D26FF882-D254-9447-6C88-C9C6FC13F32F}"/>
              </a:ext>
            </a:extLst>
          </p:cNvPr>
          <p:cNvPicPr>
            <a:picLocks noChangeAspect="1"/>
          </p:cNvPicPr>
          <p:nvPr/>
        </p:nvPicPr>
        <p:blipFill>
          <a:blip r:embed="rId3"/>
          <a:stretch>
            <a:fillRect/>
          </a:stretch>
        </p:blipFill>
        <p:spPr>
          <a:xfrm>
            <a:off x="6728761" y="1684550"/>
            <a:ext cx="4749198" cy="3723625"/>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4C148C10-8FEE-1E6D-F401-5D57DDC933B2}"/>
              </a:ext>
            </a:extLst>
          </p:cNvPr>
          <p:cNvSpPr txBox="1"/>
          <p:nvPr/>
        </p:nvSpPr>
        <p:spPr>
          <a:xfrm>
            <a:off x="349988" y="1670229"/>
            <a:ext cx="4651504" cy="3737946"/>
          </a:xfrm>
          <a:prstGeom prst="rect">
            <a:avLst/>
          </a:prstGeom>
          <a:noFill/>
        </p:spPr>
        <p:txBody>
          <a:bodyPr wrap="square" rtlCol="0">
            <a:spAutoFit/>
          </a:bodyPr>
          <a:lstStyle/>
          <a:p>
            <a:pPr>
              <a:lnSpc>
                <a:spcPct val="150000"/>
              </a:lnSpc>
            </a:pPr>
            <a:r>
              <a:rPr lang="en-US" sz="2000" b="0" i="0" dirty="0">
                <a:effectLst/>
                <a:latin typeface="+mj-lt"/>
              </a:rPr>
              <a:t>The following code example shows how the class must be declared to use </a:t>
            </a:r>
            <a:r>
              <a:rPr lang="en-US" sz="2000" b="1" i="0" dirty="0">
                <a:effectLst/>
                <a:latin typeface="+mj-lt"/>
              </a:rPr>
              <a:t>CoC</a:t>
            </a:r>
            <a:r>
              <a:rPr lang="en-US" sz="2000" b="0" i="0" dirty="0">
                <a:effectLst/>
                <a:latin typeface="+mj-lt"/>
              </a:rPr>
              <a:t>. When the </a:t>
            </a:r>
            <a:r>
              <a:rPr lang="en-US" sz="2000" b="1" i="0" dirty="0" err="1">
                <a:effectLst/>
                <a:latin typeface="+mj-lt"/>
              </a:rPr>
              <a:t>ExampleClass.doSomething</a:t>
            </a:r>
            <a:r>
              <a:rPr lang="en-US" sz="2000" b="1" dirty="0">
                <a:latin typeface="+mj-lt"/>
              </a:rPr>
              <a:t>() </a:t>
            </a:r>
            <a:r>
              <a:rPr lang="en-US" sz="2000" b="0" i="0" dirty="0">
                <a:effectLst/>
                <a:latin typeface="+mj-lt"/>
              </a:rPr>
              <a:t>method is called, the code will first run all the code before the next keyword. Then, the original code in the</a:t>
            </a:r>
            <a:r>
              <a:rPr lang="en-US" sz="2000" dirty="0">
                <a:latin typeface="+mj-lt"/>
              </a:rPr>
              <a:t> </a:t>
            </a:r>
            <a:r>
              <a:rPr lang="en-US" sz="2000" b="1" dirty="0" err="1">
                <a:latin typeface="+mj-lt"/>
              </a:rPr>
              <a:t>ExampleClassdoSomething</a:t>
            </a:r>
            <a:r>
              <a:rPr lang="en-US" sz="2000" b="1" dirty="0">
                <a:latin typeface="+mj-lt"/>
              </a:rPr>
              <a:t>() </a:t>
            </a:r>
            <a:r>
              <a:rPr lang="en-US" sz="2000" b="0" i="0" dirty="0">
                <a:effectLst/>
                <a:latin typeface="+mj-lt"/>
              </a:rPr>
              <a:t>method will run. Finally, all code after the next keyword will run.</a:t>
            </a:r>
            <a:endParaRPr lang="en-PK" sz="2000" dirty="0">
              <a:latin typeface="+mj-lt"/>
            </a:endParaRPr>
          </a:p>
        </p:txBody>
      </p:sp>
    </p:spTree>
    <p:extLst>
      <p:ext uri="{BB962C8B-B14F-4D97-AF65-F5344CB8AC3E}">
        <p14:creationId xmlns:p14="http://schemas.microsoft.com/office/powerpoint/2010/main" val="3371592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905DC8-DDE0-3B64-F88D-9FC9BAD7814E}"/>
              </a:ext>
            </a:extLst>
          </p:cNvPr>
          <p:cNvSpPr>
            <a:spLocks noGrp="1"/>
          </p:cNvSpPr>
          <p:nvPr>
            <p:ph idx="1"/>
          </p:nvPr>
        </p:nvSpPr>
        <p:spPr>
          <a:xfrm>
            <a:off x="117763" y="163080"/>
            <a:ext cx="11949546" cy="6542520"/>
          </a:xfrm>
        </p:spPr>
        <p:txBody>
          <a:bodyPr>
            <a:normAutofit/>
          </a:bodyPr>
          <a:lstStyle/>
          <a:p>
            <a:pPr marL="0" indent="0">
              <a:buNone/>
            </a:pPr>
            <a:r>
              <a:rPr lang="en-US" b="0" i="0" u="sng" dirty="0">
                <a:effectLst/>
                <a:latin typeface="Segoe UI" panose="020B0502040204020203" pitchFamily="34" charset="0"/>
                <a:hlinkClick r:id="rId2"/>
              </a:rPr>
              <a:t>4.5 Implement X++ scoping and access identifiers</a:t>
            </a:r>
            <a:endParaRPr lang="en-US" b="0" i="0" u="sng" dirty="0">
              <a:effectLst/>
              <a:latin typeface="Segoe UI" panose="020B0502040204020203" pitchFamily="34" charset="0"/>
            </a:endParaRPr>
          </a:p>
          <a:p>
            <a:pPr algn="l">
              <a:buFont typeface="Arial" panose="020B0604020202020204" pitchFamily="34" charset="0"/>
              <a:buChar char="•"/>
            </a:pPr>
            <a:r>
              <a:rPr lang="en-US" sz="1800" b="1" i="0" dirty="0">
                <a:effectLst/>
                <a:latin typeface="Segoe UI" panose="020B0502040204020203" pitchFamily="34" charset="0"/>
              </a:rPr>
              <a:t>Public</a:t>
            </a:r>
            <a:r>
              <a:rPr lang="en-US" sz="1800" b="0" i="0" dirty="0">
                <a:effectLst/>
                <a:latin typeface="Segoe UI" panose="020B0502040204020203" pitchFamily="34" charset="0"/>
              </a:rPr>
              <a:t> - Methods that are declared as public can be called from anywhere that the class is accessible. In addition, a public method can be overridden by a subclass unless the method is declared as final.</a:t>
            </a:r>
          </a:p>
          <a:p>
            <a:pPr algn="l">
              <a:buFont typeface="Arial" panose="020B0604020202020204" pitchFamily="34" charset="0"/>
              <a:buChar char="•"/>
            </a:pPr>
            <a:endParaRPr lang="en-US" sz="1800" b="0" i="0" dirty="0">
              <a:effectLst/>
              <a:latin typeface="Segoe UI" panose="020B0502040204020203" pitchFamily="34" charset="0"/>
            </a:endParaRPr>
          </a:p>
          <a:p>
            <a:pPr algn="l">
              <a:buFont typeface="Arial" panose="020B0604020202020204" pitchFamily="34" charset="0"/>
              <a:buChar char="•"/>
            </a:pPr>
            <a:r>
              <a:rPr lang="en-US" sz="1800" b="1" i="0" dirty="0">
                <a:effectLst/>
                <a:latin typeface="Segoe UI" panose="020B0502040204020203" pitchFamily="34" charset="0"/>
              </a:rPr>
              <a:t>Protected</a:t>
            </a:r>
            <a:r>
              <a:rPr lang="en-US" sz="1800" b="0" i="0" dirty="0">
                <a:effectLst/>
                <a:latin typeface="Segoe UI" panose="020B0502040204020203" pitchFamily="34" charset="0"/>
              </a:rPr>
              <a:t> - Methods that are protected can be overridden in subclasses. Methods that are declared as protected can be called only from:</a:t>
            </a:r>
          </a:p>
          <a:p>
            <a:pPr marL="742950" lvl="1" indent="-285750" algn="l">
              <a:buFont typeface="Arial" panose="020B0604020202020204" pitchFamily="34" charset="0"/>
              <a:buChar char="•"/>
            </a:pPr>
            <a:r>
              <a:rPr lang="en-US" sz="1600" b="0" i="0" dirty="0">
                <a:effectLst/>
                <a:latin typeface="Segoe UI" panose="020B0502040204020203" pitchFamily="34" charset="0"/>
              </a:rPr>
              <a:t>Methods in the class.</a:t>
            </a:r>
          </a:p>
          <a:p>
            <a:pPr marL="742950" lvl="1" indent="-285750" algn="l">
              <a:buFont typeface="Arial" panose="020B0604020202020204" pitchFamily="34" charset="0"/>
              <a:buChar char="•"/>
            </a:pPr>
            <a:r>
              <a:rPr lang="en-US" sz="1600" b="0" i="0" dirty="0">
                <a:effectLst/>
                <a:latin typeface="Segoe UI" panose="020B0502040204020203" pitchFamily="34" charset="0"/>
              </a:rPr>
              <a:t>Methods in a subclass of the class that contains the protected method.</a:t>
            </a:r>
          </a:p>
          <a:p>
            <a:pPr marL="742950" lvl="1" indent="-285750" algn="l">
              <a:buFont typeface="Arial" panose="020B0604020202020204" pitchFamily="34" charset="0"/>
              <a:buChar char="•"/>
            </a:pPr>
            <a:endParaRPr lang="en-US" sz="1600" b="0" i="0" dirty="0">
              <a:effectLst/>
              <a:latin typeface="Segoe UI" panose="020B0502040204020203" pitchFamily="34" charset="0"/>
            </a:endParaRPr>
          </a:p>
          <a:p>
            <a:pPr algn="l">
              <a:buFont typeface="Arial" panose="020B0604020202020204" pitchFamily="34" charset="0"/>
              <a:buChar char="•"/>
            </a:pPr>
            <a:r>
              <a:rPr lang="en-US" sz="1800" b="1" i="0" dirty="0">
                <a:effectLst/>
                <a:latin typeface="Segoe UI" panose="020B0502040204020203" pitchFamily="34" charset="0"/>
              </a:rPr>
              <a:t>Private</a:t>
            </a:r>
            <a:r>
              <a:rPr lang="en-US" sz="1800" b="0" i="0" dirty="0">
                <a:effectLst/>
                <a:latin typeface="Segoe UI" panose="020B0502040204020203" pitchFamily="34" charset="0"/>
              </a:rPr>
              <a:t> - Methods that are declared as private can be called only from methods in the class where the private method is declared. No private method can be overridden in a subclass. When you create a new method, the default accessor keyword that appears in the code editor is private. Private is the most conservative default for maximum security.</a:t>
            </a:r>
          </a:p>
          <a:p>
            <a:r>
              <a:rPr lang="en-US" sz="2000" b="1" i="0" dirty="0">
                <a:effectLst/>
                <a:latin typeface="Segoe UI" panose="020B0502040204020203" pitchFamily="34" charset="0"/>
              </a:rPr>
              <a:t>Internal</a:t>
            </a:r>
          </a:p>
          <a:p>
            <a:pPr algn="l">
              <a:buFont typeface="Arial" panose="020B0604020202020204" pitchFamily="34" charset="0"/>
              <a:buChar char="•"/>
            </a:pPr>
            <a:r>
              <a:rPr lang="en-US" sz="1600" b="0" i="0" dirty="0">
                <a:effectLst/>
                <a:latin typeface="Segoe UI" panose="020B0502040204020203" pitchFamily="34" charset="0"/>
              </a:rPr>
              <a:t>When you select a class or method as internal, it can only be accessed from within the model where it's defined.</a:t>
            </a:r>
            <a:endParaRPr lang="en-US" sz="2400" b="0" i="0" dirty="0">
              <a:effectLst/>
              <a:latin typeface="Segoe UI" panose="020B0502040204020203" pitchFamily="34" charset="0"/>
            </a:endParaRPr>
          </a:p>
          <a:p>
            <a:r>
              <a:rPr lang="en-US" sz="1800" b="1" i="0" dirty="0">
                <a:effectLst/>
                <a:latin typeface="Segoe UI" panose="020B0502040204020203" pitchFamily="34" charset="0"/>
              </a:rPr>
              <a:t>Instance variables</a:t>
            </a:r>
          </a:p>
          <a:p>
            <a:r>
              <a:rPr lang="en-US" sz="1600" b="0" i="0" dirty="0">
                <a:effectLst/>
                <a:latin typeface="Segoe UI" panose="020B0502040204020203" pitchFamily="34" charset="0"/>
              </a:rPr>
              <a:t>Instance variables have a large scope and are also referred to as class fields in X++</a:t>
            </a:r>
            <a:endParaRPr lang="en-US" sz="2400" b="1" i="0" dirty="0">
              <a:effectLst/>
              <a:latin typeface="Segoe UI" panose="020B0502040204020203" pitchFamily="34" charset="0"/>
            </a:endParaRPr>
          </a:p>
          <a:p>
            <a:r>
              <a:rPr lang="en-US" sz="1800" b="1" i="0" dirty="0">
                <a:effectLst/>
                <a:latin typeface="Segoe UI" panose="020B0502040204020203" pitchFamily="34" charset="0"/>
              </a:rPr>
              <a:t>Local variables</a:t>
            </a:r>
          </a:p>
          <a:p>
            <a:r>
              <a:rPr lang="en-US" sz="1600" b="0" i="0" dirty="0">
                <a:effectLst/>
                <a:latin typeface="Segoe UI" panose="020B0502040204020203" pitchFamily="34" charset="0"/>
              </a:rPr>
              <a:t>Local variables have a small scope. These variables are defined in a method and can only be accessed in that method.</a:t>
            </a:r>
            <a:endParaRPr lang="en-US" sz="24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352526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82F8-04D8-A629-3619-7D591BDE4D43}"/>
              </a:ext>
            </a:extLst>
          </p:cNvPr>
          <p:cNvSpPr>
            <a:spLocks noGrp="1"/>
          </p:cNvSpPr>
          <p:nvPr>
            <p:ph type="title"/>
          </p:nvPr>
        </p:nvSpPr>
        <p:spPr>
          <a:xfrm>
            <a:off x="103909" y="104053"/>
            <a:ext cx="10515600" cy="576984"/>
          </a:xfrm>
        </p:spPr>
        <p:txBody>
          <a:bodyPr>
            <a:normAutofit fontScale="90000"/>
          </a:bodyPr>
          <a:lstStyle/>
          <a:p>
            <a:r>
              <a:rPr lang="en-US" b="0" i="0" u="sng" dirty="0">
                <a:effectLst/>
                <a:latin typeface="Segoe UI" panose="020B0502040204020203" pitchFamily="34" charset="0"/>
                <a:hlinkClick r:id="rId2"/>
              </a:rPr>
              <a:t>4.6 Interfaces</a:t>
            </a:r>
            <a:endParaRPr lang="en-PK" dirty="0"/>
          </a:p>
        </p:txBody>
      </p:sp>
      <p:sp>
        <p:nvSpPr>
          <p:cNvPr id="3" name="Content Placeholder 2">
            <a:extLst>
              <a:ext uri="{FF2B5EF4-FFF2-40B4-BE49-F238E27FC236}">
                <a16:creationId xmlns:a16="http://schemas.microsoft.com/office/drawing/2014/main" id="{1FB75D74-1B39-7F98-00C5-A3BFDC1FC792}"/>
              </a:ext>
            </a:extLst>
          </p:cNvPr>
          <p:cNvSpPr>
            <a:spLocks noGrp="1"/>
          </p:cNvSpPr>
          <p:nvPr>
            <p:ph idx="1"/>
          </p:nvPr>
        </p:nvSpPr>
        <p:spPr>
          <a:xfrm>
            <a:off x="103909" y="681037"/>
            <a:ext cx="11984182" cy="2588636"/>
          </a:xfrm>
        </p:spPr>
        <p:txBody>
          <a:bodyPr>
            <a:normAutofit/>
          </a:bodyPr>
          <a:lstStyle/>
          <a:p>
            <a:r>
              <a:rPr lang="en-US" sz="2000" b="0" i="0" dirty="0">
                <a:effectLst/>
                <a:latin typeface="Segoe UI" panose="020B0502040204020203" pitchFamily="34" charset="0"/>
              </a:rPr>
              <a:t>An </a:t>
            </a:r>
            <a:r>
              <a:rPr lang="en-US" sz="2000" b="0" i="1" dirty="0">
                <a:effectLst/>
                <a:latin typeface="Segoe UI" panose="020B0502040204020203" pitchFamily="34" charset="0"/>
              </a:rPr>
              <a:t>interface</a:t>
            </a:r>
            <a:r>
              <a:rPr lang="en-US" sz="2000" b="0" i="0" dirty="0">
                <a:effectLst/>
                <a:latin typeface="Segoe UI" panose="020B0502040204020203" pitchFamily="34" charset="0"/>
              </a:rPr>
              <a:t> is a specification for a set of public instance methods. An interface defines and enforces similarities between unrelated classes without having to derive one class from the other.</a:t>
            </a:r>
          </a:p>
          <a:p>
            <a:pPr algn="l"/>
            <a:r>
              <a:rPr lang="en-US" sz="1800" b="0" i="0" dirty="0">
                <a:effectLst/>
                <a:latin typeface="Segoe UI" panose="020B0502040204020203" pitchFamily="34" charset="0"/>
              </a:rPr>
              <a:t>To create an interface, follow these steps:</a:t>
            </a:r>
          </a:p>
          <a:p>
            <a:pPr lvl="1">
              <a:buFont typeface="+mj-lt"/>
              <a:buAutoNum type="arabicPeriod"/>
            </a:pPr>
            <a:r>
              <a:rPr lang="en-US" sz="1800" b="0" i="0" dirty="0">
                <a:effectLst/>
                <a:latin typeface="Segoe UI" panose="020B0502040204020203" pitchFamily="34" charset="0"/>
              </a:rPr>
              <a:t>In Solution Explorer, right-click the project, and then select </a:t>
            </a:r>
            <a:r>
              <a:rPr lang="en-US" sz="1800" b="1" i="0" dirty="0">
                <a:effectLst/>
                <a:latin typeface="Segoe UI" panose="020B0502040204020203" pitchFamily="34" charset="0"/>
              </a:rPr>
              <a:t>Add</a:t>
            </a:r>
            <a:r>
              <a:rPr lang="en-US" sz="1800" b="0" i="0" dirty="0">
                <a:effectLst/>
                <a:latin typeface="Segoe UI" panose="020B0502040204020203" pitchFamily="34" charset="0"/>
              </a:rPr>
              <a:t>.</a:t>
            </a:r>
          </a:p>
          <a:p>
            <a:pPr lvl="1">
              <a:buFont typeface="+mj-lt"/>
              <a:buAutoNum type="arabicPeriod"/>
            </a:pPr>
            <a:r>
              <a:rPr lang="en-US" sz="1800" b="0" i="0" dirty="0">
                <a:effectLst/>
                <a:latin typeface="Segoe UI" panose="020B0502040204020203" pitchFamily="34" charset="0"/>
              </a:rPr>
              <a:t>In the </a:t>
            </a:r>
            <a:r>
              <a:rPr lang="en-US" sz="1800" b="1" i="0" dirty="0">
                <a:effectLst/>
                <a:latin typeface="Segoe UI" panose="020B0502040204020203" pitchFamily="34" charset="0"/>
              </a:rPr>
              <a:t>New Item</a:t>
            </a:r>
            <a:r>
              <a:rPr lang="en-US" sz="1800" b="0" i="0" dirty="0">
                <a:effectLst/>
                <a:latin typeface="Segoe UI" panose="020B0502040204020203" pitchFamily="34" charset="0"/>
              </a:rPr>
              <a:t> dialog box, select </a:t>
            </a:r>
            <a:r>
              <a:rPr lang="en-US" sz="1800" b="1" i="0" dirty="0">
                <a:effectLst/>
                <a:latin typeface="Segoe UI" panose="020B0502040204020203" pitchFamily="34" charset="0"/>
              </a:rPr>
              <a:t>Interface</a:t>
            </a:r>
            <a:r>
              <a:rPr lang="en-US" sz="1800" b="0" i="0" dirty="0">
                <a:effectLst/>
                <a:latin typeface="Segoe UI" panose="020B0502040204020203" pitchFamily="34" charset="0"/>
              </a:rPr>
              <a:t> and then enter a name for the interface.</a:t>
            </a:r>
          </a:p>
          <a:p>
            <a:pPr lvl="1">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Add</a:t>
            </a:r>
            <a:r>
              <a:rPr lang="en-US" sz="1800" b="0" i="0" dirty="0">
                <a:effectLst/>
                <a:latin typeface="Segoe UI" panose="020B0502040204020203" pitchFamily="34" charset="0"/>
              </a:rPr>
              <a:t>.</a:t>
            </a:r>
          </a:p>
          <a:p>
            <a:pPr lvl="1">
              <a:buFont typeface="+mj-lt"/>
              <a:buAutoNum type="arabicPeriod"/>
            </a:pPr>
            <a:r>
              <a:rPr lang="en-US" sz="1400" b="0" i="1"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Click the link: </a:t>
            </a:r>
            <a:r>
              <a:rPr lang="en-US" sz="1400" b="0" i="0" u="none" strike="noStrike" dirty="0">
                <a:solidFill>
                  <a:srgbClr val="0563C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Exercise - Create an extension by using Chain of Command</a:t>
            </a:r>
            <a:endParaRPr lang="en-US" sz="1800" b="0" i="0" dirty="0">
              <a:effectLst/>
              <a:latin typeface="Segoe UI" panose="020B0502040204020203" pitchFamily="34" charset="0"/>
            </a:endParaRPr>
          </a:p>
          <a:p>
            <a:endParaRPr lang="en-PK" sz="2000" dirty="0"/>
          </a:p>
        </p:txBody>
      </p:sp>
      <p:pic>
        <p:nvPicPr>
          <p:cNvPr id="5" name="Picture 4">
            <a:extLst>
              <a:ext uri="{FF2B5EF4-FFF2-40B4-BE49-F238E27FC236}">
                <a16:creationId xmlns:a16="http://schemas.microsoft.com/office/drawing/2014/main" id="{9DAD1140-E4D0-B49F-1F20-93113676F1B2}"/>
              </a:ext>
            </a:extLst>
          </p:cNvPr>
          <p:cNvPicPr>
            <a:picLocks noChangeAspect="1"/>
          </p:cNvPicPr>
          <p:nvPr/>
        </p:nvPicPr>
        <p:blipFill>
          <a:blip r:embed="rId4"/>
          <a:stretch>
            <a:fillRect/>
          </a:stretch>
        </p:blipFill>
        <p:spPr>
          <a:xfrm>
            <a:off x="282700" y="2927498"/>
            <a:ext cx="3606438" cy="3656180"/>
          </a:xfrm>
          <a:prstGeom prst="rect">
            <a:avLst/>
          </a:prstGeom>
        </p:spPr>
      </p:pic>
      <p:pic>
        <p:nvPicPr>
          <p:cNvPr id="7" name="Picture 6">
            <a:extLst>
              <a:ext uri="{FF2B5EF4-FFF2-40B4-BE49-F238E27FC236}">
                <a16:creationId xmlns:a16="http://schemas.microsoft.com/office/drawing/2014/main" id="{9C511B12-65C7-1F23-4806-AB1E3BA36CB5}"/>
              </a:ext>
            </a:extLst>
          </p:cNvPr>
          <p:cNvPicPr>
            <a:picLocks noChangeAspect="1"/>
          </p:cNvPicPr>
          <p:nvPr/>
        </p:nvPicPr>
        <p:blipFill>
          <a:blip r:embed="rId5"/>
          <a:stretch>
            <a:fillRect/>
          </a:stretch>
        </p:blipFill>
        <p:spPr>
          <a:xfrm>
            <a:off x="4427782" y="2927498"/>
            <a:ext cx="3446711" cy="3656181"/>
          </a:xfrm>
          <a:prstGeom prst="rect">
            <a:avLst/>
          </a:prstGeom>
        </p:spPr>
      </p:pic>
      <p:pic>
        <p:nvPicPr>
          <p:cNvPr id="9" name="Picture 8">
            <a:extLst>
              <a:ext uri="{FF2B5EF4-FFF2-40B4-BE49-F238E27FC236}">
                <a16:creationId xmlns:a16="http://schemas.microsoft.com/office/drawing/2014/main" id="{165B3E8D-8292-4C7B-4F73-F7B37E68857A}"/>
              </a:ext>
            </a:extLst>
          </p:cNvPr>
          <p:cNvPicPr>
            <a:picLocks noChangeAspect="1"/>
          </p:cNvPicPr>
          <p:nvPr/>
        </p:nvPicPr>
        <p:blipFill>
          <a:blip r:embed="rId6"/>
          <a:stretch>
            <a:fillRect/>
          </a:stretch>
        </p:blipFill>
        <p:spPr>
          <a:xfrm>
            <a:off x="8413137" y="2927499"/>
            <a:ext cx="3496163" cy="3656180"/>
          </a:xfrm>
          <a:prstGeom prst="rect">
            <a:avLst/>
          </a:prstGeom>
        </p:spPr>
      </p:pic>
      <p:sp>
        <p:nvSpPr>
          <p:cNvPr id="10" name="Arrow: Right 9">
            <a:extLst>
              <a:ext uri="{FF2B5EF4-FFF2-40B4-BE49-F238E27FC236}">
                <a16:creationId xmlns:a16="http://schemas.microsoft.com/office/drawing/2014/main" id="{C4AA482C-B20B-9F4F-7073-26537FCA7949}"/>
              </a:ext>
            </a:extLst>
          </p:cNvPr>
          <p:cNvSpPr/>
          <p:nvPr/>
        </p:nvSpPr>
        <p:spPr>
          <a:xfrm>
            <a:off x="3889138" y="4572000"/>
            <a:ext cx="544317"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 name="Arrow: Right 10">
            <a:extLst>
              <a:ext uri="{FF2B5EF4-FFF2-40B4-BE49-F238E27FC236}">
                <a16:creationId xmlns:a16="http://schemas.microsoft.com/office/drawing/2014/main" id="{2E1E1A8C-C2F3-BE22-0E36-3E0E0E3C97CF}"/>
              </a:ext>
            </a:extLst>
          </p:cNvPr>
          <p:cNvSpPr/>
          <p:nvPr/>
        </p:nvSpPr>
        <p:spPr>
          <a:xfrm>
            <a:off x="7874493" y="4572000"/>
            <a:ext cx="538644"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666605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FF35-A406-01A5-D890-787333162DDF}"/>
              </a:ext>
            </a:extLst>
          </p:cNvPr>
          <p:cNvSpPr>
            <a:spLocks noGrp="1"/>
          </p:cNvSpPr>
          <p:nvPr>
            <p:ph type="title"/>
          </p:nvPr>
        </p:nvSpPr>
        <p:spPr>
          <a:xfrm>
            <a:off x="166255" y="365126"/>
            <a:ext cx="12025745" cy="687820"/>
          </a:xfrm>
        </p:spPr>
        <p:txBody>
          <a:bodyPr>
            <a:noAutofit/>
          </a:bodyPr>
          <a:lstStyle/>
          <a:p>
            <a:r>
              <a:rPr lang="en-US" sz="3200" b="1" i="0" u="sng" dirty="0">
                <a:effectLst/>
                <a:latin typeface="Segoe UI" panose="020B0502040204020203" pitchFamily="34" charset="0"/>
                <a:hlinkClick r:id="rId2"/>
              </a:rPr>
              <a:t>5.Implement application lifecycle management in finance and operations apps</a:t>
            </a:r>
            <a:endParaRPr lang="en-PK" sz="3200" dirty="0"/>
          </a:p>
        </p:txBody>
      </p:sp>
      <p:sp>
        <p:nvSpPr>
          <p:cNvPr id="3" name="Content Placeholder 2">
            <a:extLst>
              <a:ext uri="{FF2B5EF4-FFF2-40B4-BE49-F238E27FC236}">
                <a16:creationId xmlns:a16="http://schemas.microsoft.com/office/drawing/2014/main" id="{5C74C716-8876-F9D7-958C-C13D56799721}"/>
              </a:ext>
            </a:extLst>
          </p:cNvPr>
          <p:cNvSpPr>
            <a:spLocks noGrp="1"/>
          </p:cNvSpPr>
          <p:nvPr>
            <p:ph idx="1"/>
          </p:nvPr>
        </p:nvSpPr>
        <p:spPr>
          <a:xfrm>
            <a:off x="270163" y="1253331"/>
            <a:ext cx="11797145" cy="1143506"/>
          </a:xfrm>
        </p:spPr>
        <p:txBody>
          <a:bodyPr>
            <a:normAutofit lnSpcReduction="10000"/>
          </a:bodyPr>
          <a:lstStyle/>
          <a:p>
            <a:pPr marL="0" indent="0">
              <a:buNone/>
            </a:pPr>
            <a:r>
              <a:rPr lang="en-US" b="0" i="0" u="sng" dirty="0">
                <a:effectLst/>
                <a:latin typeface="Segoe UI" panose="020B0502040204020203" pitchFamily="34" charset="0"/>
                <a:hlinkClick r:id="rId3"/>
              </a:rPr>
              <a:t>5.1 ALM methodologies</a:t>
            </a:r>
            <a:endParaRPr lang="en-US" b="0" i="0" u="sng" dirty="0">
              <a:effectLst/>
              <a:latin typeface="Segoe UI" panose="020B0502040204020203" pitchFamily="34" charset="0"/>
            </a:endParaRPr>
          </a:p>
          <a:p>
            <a:r>
              <a:rPr lang="en-US" sz="2000" b="0" i="0" dirty="0">
                <a:effectLst/>
                <a:latin typeface="Segoe UI" panose="020B0502040204020203" pitchFamily="34" charset="0"/>
              </a:rPr>
              <a:t>Application lifecycle management (ALM) has a broad perspective that continues until the application is no longer used.</a:t>
            </a:r>
            <a:endParaRPr lang="en-PK" sz="2000" dirty="0"/>
          </a:p>
        </p:txBody>
      </p:sp>
      <p:sp>
        <p:nvSpPr>
          <p:cNvPr id="4" name="TextBox 3">
            <a:extLst>
              <a:ext uri="{FF2B5EF4-FFF2-40B4-BE49-F238E27FC236}">
                <a16:creationId xmlns:a16="http://schemas.microsoft.com/office/drawing/2014/main" id="{3D2DD2AE-BB43-94A3-299F-A3DB9ECB7442}"/>
              </a:ext>
            </a:extLst>
          </p:cNvPr>
          <p:cNvSpPr txBox="1"/>
          <p:nvPr/>
        </p:nvSpPr>
        <p:spPr>
          <a:xfrm>
            <a:off x="422563" y="2396837"/>
            <a:ext cx="2916382" cy="646331"/>
          </a:xfrm>
          <a:prstGeom prst="rect">
            <a:avLst/>
          </a:prstGeom>
          <a:noFill/>
        </p:spPr>
        <p:txBody>
          <a:bodyPr wrap="square" rtlCol="0">
            <a:spAutoFit/>
          </a:bodyPr>
          <a:lstStyle/>
          <a:p>
            <a:r>
              <a:rPr lang="en-US" b="1" i="0" dirty="0">
                <a:effectLst/>
                <a:latin typeface="Segoe UI" panose="020B0502040204020203" pitchFamily="34" charset="0"/>
              </a:rPr>
              <a:t>Waterfall methodology</a:t>
            </a:r>
          </a:p>
          <a:p>
            <a:endParaRPr lang="en-PK" dirty="0"/>
          </a:p>
        </p:txBody>
      </p:sp>
      <p:pic>
        <p:nvPicPr>
          <p:cNvPr id="16386" name="Picture 2" descr="Diagram showing the five stages of the Waterfall methodology: requirements, system design, implementation, integration and testing, and maintenance.">
            <a:extLst>
              <a:ext uri="{FF2B5EF4-FFF2-40B4-BE49-F238E27FC236}">
                <a16:creationId xmlns:a16="http://schemas.microsoft.com/office/drawing/2014/main" id="{3C09A5E0-A76E-5FEC-EB04-F205DE5EA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835" y="3328360"/>
            <a:ext cx="3087626" cy="22763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1BB88F-EBFD-6020-54A1-D673153E2A8F}"/>
              </a:ext>
            </a:extLst>
          </p:cNvPr>
          <p:cNvSpPr txBox="1"/>
          <p:nvPr/>
        </p:nvSpPr>
        <p:spPr>
          <a:xfrm>
            <a:off x="4530436" y="2396837"/>
            <a:ext cx="2757055" cy="646331"/>
          </a:xfrm>
          <a:prstGeom prst="rect">
            <a:avLst/>
          </a:prstGeom>
          <a:noFill/>
        </p:spPr>
        <p:txBody>
          <a:bodyPr wrap="square" rtlCol="0">
            <a:spAutoFit/>
          </a:bodyPr>
          <a:lstStyle/>
          <a:p>
            <a:r>
              <a:rPr lang="en-US" b="1" i="0" dirty="0">
                <a:effectLst/>
                <a:latin typeface="Segoe UI" panose="020B0502040204020203" pitchFamily="34" charset="0"/>
              </a:rPr>
              <a:t>Agile methodology</a:t>
            </a:r>
          </a:p>
          <a:p>
            <a:endParaRPr lang="en-PK" dirty="0"/>
          </a:p>
        </p:txBody>
      </p:sp>
      <p:pic>
        <p:nvPicPr>
          <p:cNvPr id="6" name="Picture 5">
            <a:extLst>
              <a:ext uri="{FF2B5EF4-FFF2-40B4-BE49-F238E27FC236}">
                <a16:creationId xmlns:a16="http://schemas.microsoft.com/office/drawing/2014/main" id="{73521FFF-7359-DEC9-398E-33CA94808B47}"/>
              </a:ext>
            </a:extLst>
          </p:cNvPr>
          <p:cNvPicPr>
            <a:picLocks noChangeAspect="1"/>
          </p:cNvPicPr>
          <p:nvPr/>
        </p:nvPicPr>
        <p:blipFill>
          <a:blip r:embed="rId5"/>
          <a:stretch>
            <a:fillRect/>
          </a:stretch>
        </p:blipFill>
        <p:spPr>
          <a:xfrm>
            <a:off x="3462170" y="3156442"/>
            <a:ext cx="4367114" cy="2609441"/>
          </a:xfrm>
          <a:prstGeom prst="rect">
            <a:avLst/>
          </a:prstGeom>
        </p:spPr>
      </p:pic>
      <p:sp>
        <p:nvSpPr>
          <p:cNvPr id="7" name="TextBox 6">
            <a:extLst>
              <a:ext uri="{FF2B5EF4-FFF2-40B4-BE49-F238E27FC236}">
                <a16:creationId xmlns:a16="http://schemas.microsoft.com/office/drawing/2014/main" id="{09386217-BC92-94B6-41B2-3F48CF98F9DE}"/>
              </a:ext>
            </a:extLst>
          </p:cNvPr>
          <p:cNvSpPr txBox="1"/>
          <p:nvPr/>
        </p:nvSpPr>
        <p:spPr>
          <a:xfrm>
            <a:off x="8273496" y="2396837"/>
            <a:ext cx="3269673" cy="646331"/>
          </a:xfrm>
          <a:prstGeom prst="rect">
            <a:avLst/>
          </a:prstGeom>
          <a:noFill/>
        </p:spPr>
        <p:txBody>
          <a:bodyPr wrap="square" rtlCol="0">
            <a:spAutoFit/>
          </a:bodyPr>
          <a:lstStyle/>
          <a:p>
            <a:r>
              <a:rPr lang="en-US" b="1" i="0" dirty="0">
                <a:effectLst/>
                <a:latin typeface="Segoe UI" panose="020B0502040204020203" pitchFamily="34" charset="0"/>
              </a:rPr>
              <a:t>Spiral methodology</a:t>
            </a:r>
          </a:p>
          <a:p>
            <a:endParaRPr lang="en-PK" dirty="0"/>
          </a:p>
        </p:txBody>
      </p:sp>
      <p:pic>
        <p:nvPicPr>
          <p:cNvPr id="8" name="Picture 7">
            <a:extLst>
              <a:ext uri="{FF2B5EF4-FFF2-40B4-BE49-F238E27FC236}">
                <a16:creationId xmlns:a16="http://schemas.microsoft.com/office/drawing/2014/main" id="{6E1857C2-1A0A-B834-8A1B-905A33E098B1}"/>
              </a:ext>
            </a:extLst>
          </p:cNvPr>
          <p:cNvPicPr>
            <a:picLocks noChangeAspect="1"/>
          </p:cNvPicPr>
          <p:nvPr/>
        </p:nvPicPr>
        <p:blipFill>
          <a:blip r:embed="rId6"/>
          <a:stretch>
            <a:fillRect/>
          </a:stretch>
        </p:blipFill>
        <p:spPr>
          <a:xfrm>
            <a:off x="7717848" y="2765220"/>
            <a:ext cx="4474152" cy="4092780"/>
          </a:xfrm>
          <a:prstGeom prst="rect">
            <a:avLst/>
          </a:prstGeom>
        </p:spPr>
      </p:pic>
    </p:spTree>
    <p:extLst>
      <p:ext uri="{BB962C8B-B14F-4D97-AF65-F5344CB8AC3E}">
        <p14:creationId xmlns:p14="http://schemas.microsoft.com/office/powerpoint/2010/main" val="601449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EC3D-BAD0-A1B2-8D50-55F6A9A41AC5}"/>
              </a:ext>
            </a:extLst>
          </p:cNvPr>
          <p:cNvSpPr>
            <a:spLocks noGrp="1"/>
          </p:cNvSpPr>
          <p:nvPr>
            <p:ph type="title"/>
          </p:nvPr>
        </p:nvSpPr>
        <p:spPr>
          <a:xfrm>
            <a:off x="131618" y="159471"/>
            <a:ext cx="10515600" cy="521566"/>
          </a:xfrm>
        </p:spPr>
        <p:txBody>
          <a:bodyPr>
            <a:normAutofit fontScale="90000"/>
          </a:bodyPr>
          <a:lstStyle/>
          <a:p>
            <a:r>
              <a:rPr lang="en-US" sz="3200" b="0" i="0" u="sng" dirty="0">
                <a:effectLst/>
                <a:latin typeface="Segoe UI" panose="020B0502040204020203" pitchFamily="34" charset="0"/>
                <a:hlinkClick r:id="rId2"/>
              </a:rPr>
              <a:t>5.2 Design and create models</a:t>
            </a:r>
            <a:endParaRPr lang="en-PK" sz="3200" dirty="0"/>
          </a:p>
        </p:txBody>
      </p:sp>
      <p:sp>
        <p:nvSpPr>
          <p:cNvPr id="3" name="Content Placeholder 2">
            <a:extLst>
              <a:ext uri="{FF2B5EF4-FFF2-40B4-BE49-F238E27FC236}">
                <a16:creationId xmlns:a16="http://schemas.microsoft.com/office/drawing/2014/main" id="{FD5E0A66-A059-919C-BE2B-59F7FB46CB13}"/>
              </a:ext>
            </a:extLst>
          </p:cNvPr>
          <p:cNvSpPr>
            <a:spLocks noGrp="1"/>
          </p:cNvSpPr>
          <p:nvPr>
            <p:ph idx="1"/>
          </p:nvPr>
        </p:nvSpPr>
        <p:spPr>
          <a:xfrm>
            <a:off x="131618" y="681037"/>
            <a:ext cx="11928764" cy="6017492"/>
          </a:xfrm>
        </p:spPr>
        <p:txBody>
          <a:bodyPr>
            <a:normAutofit/>
          </a:bodyPr>
          <a:lstStyle/>
          <a:p>
            <a:r>
              <a:rPr lang="en-US" sz="2000" b="0" i="0" dirty="0">
                <a:effectLst/>
                <a:latin typeface="Segoe UI" panose="020B0502040204020203" pitchFamily="34" charset="0"/>
              </a:rPr>
              <a:t>This unit reviews how to identify, apply, and manipulate a model, as well as providing an overview of models and their importance in development.</a:t>
            </a:r>
          </a:p>
          <a:p>
            <a:pPr>
              <a:lnSpc>
                <a:spcPct val="150000"/>
              </a:lnSpc>
            </a:pPr>
            <a:r>
              <a:rPr lang="en-US" sz="1800" b="1" i="0" dirty="0">
                <a:effectLst/>
                <a:latin typeface="Segoe UI" panose="020B0502040204020203" pitchFamily="34" charset="0"/>
              </a:rPr>
              <a:t>Importance of models</a:t>
            </a:r>
          </a:p>
          <a:p>
            <a:pPr>
              <a:lnSpc>
                <a:spcPct val="150000"/>
              </a:lnSpc>
            </a:pPr>
            <a:r>
              <a:rPr lang="en-US" sz="1400" b="0" i="0" dirty="0">
                <a:effectLst/>
                <a:latin typeface="Segoe UI" panose="020B0502040204020203" pitchFamily="34" charset="0"/>
              </a:rPr>
              <a:t>In finance and operations apps, models are mandatory for customizations. Models can be thought of as a collection of Microsoft Visual Studio projects.</a:t>
            </a:r>
          </a:p>
          <a:p>
            <a:pPr>
              <a:lnSpc>
                <a:spcPct val="150000"/>
              </a:lnSpc>
            </a:pPr>
            <a:r>
              <a:rPr lang="en-US" sz="1800" b="1" i="0" dirty="0">
                <a:effectLst/>
                <a:latin typeface="Segoe UI" panose="020B0502040204020203" pitchFamily="34" charset="0"/>
              </a:rPr>
              <a:t>Create a model</a:t>
            </a:r>
          </a:p>
          <a:p>
            <a:pPr algn="l">
              <a:lnSpc>
                <a:spcPct val="150000"/>
              </a:lnSpc>
            </a:pPr>
            <a:r>
              <a:rPr lang="en-US" sz="1400" b="0" i="0" dirty="0">
                <a:effectLst/>
                <a:latin typeface="Segoe UI" panose="020B0502040204020203" pitchFamily="34" charset="0"/>
              </a:rPr>
              <a:t>In Visual Studio, you can use the </a:t>
            </a:r>
            <a:r>
              <a:rPr lang="en-US" sz="1400" b="1" i="0" dirty="0">
                <a:effectLst/>
                <a:latin typeface="Segoe UI" panose="020B0502040204020203" pitchFamily="34" charset="0"/>
              </a:rPr>
              <a:t>Create model</a:t>
            </a:r>
            <a:r>
              <a:rPr lang="en-US" sz="1400" b="0" i="0" dirty="0">
                <a:effectLst/>
                <a:latin typeface="Segoe UI" panose="020B0502040204020203" pitchFamily="34" charset="0"/>
              </a:rPr>
              <a:t> wizard under the </a:t>
            </a:r>
            <a:r>
              <a:rPr lang="en-US" sz="1400" b="1" i="0" dirty="0">
                <a:effectLst/>
                <a:latin typeface="Segoe UI" panose="020B0502040204020203" pitchFamily="34" charset="0"/>
              </a:rPr>
              <a:t>Dynamics 365</a:t>
            </a:r>
            <a:r>
              <a:rPr lang="en-US" sz="1400" b="0" i="0" dirty="0">
                <a:effectLst/>
                <a:latin typeface="Segoe UI" panose="020B0502040204020203" pitchFamily="34" charset="0"/>
              </a:rPr>
              <a:t> button to create two types of models:</a:t>
            </a:r>
          </a:p>
          <a:p>
            <a:pPr lvl="1">
              <a:lnSpc>
                <a:spcPct val="150000"/>
              </a:lnSpc>
            </a:pPr>
            <a:r>
              <a:rPr lang="en-US" sz="1400" b="0" i="0" dirty="0">
                <a:effectLst/>
                <a:latin typeface="Segoe UI" panose="020B0502040204020203" pitchFamily="34" charset="0"/>
              </a:rPr>
              <a:t>A model that is deployed in its own package</a:t>
            </a:r>
          </a:p>
          <a:p>
            <a:pPr lvl="1">
              <a:lnSpc>
                <a:spcPct val="150000"/>
              </a:lnSpc>
            </a:pPr>
            <a:r>
              <a:rPr lang="en-US" sz="1400" b="0" i="0" dirty="0">
                <a:effectLst/>
                <a:latin typeface="Segoe UI" panose="020B0502040204020203" pitchFamily="34" charset="0"/>
              </a:rPr>
              <a:t>A model that is part of an existing package</a:t>
            </a:r>
          </a:p>
          <a:p>
            <a:pPr algn="l">
              <a:lnSpc>
                <a:spcPct val="150000"/>
              </a:lnSpc>
            </a:pPr>
            <a:r>
              <a:rPr lang="en-US" sz="1600" b="0" i="0" dirty="0">
                <a:effectLst/>
                <a:latin typeface="Segoe UI" panose="020B0502040204020203" pitchFamily="34" charset="0"/>
              </a:rPr>
              <a:t>You can also update model parameters in Visual Studio from the </a:t>
            </a:r>
            <a:r>
              <a:rPr lang="en-US" sz="1600" b="1" i="0" dirty="0">
                <a:effectLst/>
                <a:latin typeface="Segoe UI" panose="020B0502040204020203" pitchFamily="34" charset="0"/>
              </a:rPr>
              <a:t>Dynamics 365</a:t>
            </a:r>
            <a:r>
              <a:rPr lang="en-US" sz="1600" b="0" i="0" dirty="0">
                <a:effectLst/>
                <a:latin typeface="Segoe UI" panose="020B0502040204020203" pitchFamily="34" charset="0"/>
              </a:rPr>
              <a:t> menu.</a:t>
            </a:r>
          </a:p>
          <a:p>
            <a:pPr algn="l">
              <a:lnSpc>
                <a:spcPct val="150000"/>
              </a:lnSpc>
            </a:pPr>
            <a:r>
              <a:rPr lang="en-US" sz="1600" b="0" i="0" dirty="0">
                <a:effectLst/>
                <a:latin typeface="Segoe UI" panose="020B0502040204020203" pitchFamily="34" charset="0"/>
              </a:rPr>
              <a:t>To do this, select </a:t>
            </a:r>
            <a:r>
              <a:rPr lang="en-US" sz="1600" b="1" i="0" dirty="0">
                <a:effectLst/>
                <a:latin typeface="Segoe UI" panose="020B0502040204020203" pitchFamily="34" charset="0"/>
              </a:rPr>
              <a:t>Model Management</a:t>
            </a:r>
            <a:r>
              <a:rPr lang="en-US" sz="1600" b="0" i="0" dirty="0">
                <a:effectLst/>
                <a:latin typeface="Segoe UI" panose="020B0502040204020203" pitchFamily="34" charset="0"/>
              </a:rPr>
              <a:t> and then select </a:t>
            </a:r>
            <a:r>
              <a:rPr lang="en-US" sz="1600" b="1" i="0" dirty="0">
                <a:effectLst/>
                <a:latin typeface="Segoe UI" panose="020B0502040204020203" pitchFamily="34" charset="0"/>
              </a:rPr>
              <a:t>Update model parameters</a:t>
            </a:r>
            <a:r>
              <a:rPr lang="en-US" sz="1600" b="0" i="0" dirty="0">
                <a:effectLst/>
                <a:latin typeface="Segoe UI" panose="020B0502040204020203" pitchFamily="34" charset="0"/>
              </a:rPr>
              <a:t>. Then, select the model name to update the parameters and dependencies of the model.</a:t>
            </a:r>
          </a:p>
          <a:p>
            <a:endParaRPr lang="en-US" sz="18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US" sz="2000" b="0" i="0" dirty="0">
              <a:effectLst/>
              <a:latin typeface="Segoe UI" panose="020B0502040204020203" pitchFamily="34" charset="0"/>
            </a:endParaRPr>
          </a:p>
          <a:p>
            <a:endParaRPr lang="en-PK" sz="2000" dirty="0"/>
          </a:p>
        </p:txBody>
      </p:sp>
    </p:spTree>
    <p:extLst>
      <p:ext uri="{BB962C8B-B14F-4D97-AF65-F5344CB8AC3E}">
        <p14:creationId xmlns:p14="http://schemas.microsoft.com/office/powerpoint/2010/main" val="2670217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88C3-A13F-B492-2A06-35A010363795}"/>
              </a:ext>
            </a:extLst>
          </p:cNvPr>
          <p:cNvSpPr>
            <a:spLocks noGrp="1"/>
          </p:cNvSpPr>
          <p:nvPr>
            <p:ph type="title"/>
          </p:nvPr>
        </p:nvSpPr>
        <p:spPr>
          <a:xfrm>
            <a:off x="0" y="131762"/>
            <a:ext cx="10515600" cy="549275"/>
          </a:xfrm>
        </p:spPr>
        <p:txBody>
          <a:bodyPr>
            <a:normAutofit fontScale="90000"/>
          </a:bodyPr>
          <a:lstStyle/>
          <a:p>
            <a:r>
              <a:rPr lang="en-US" sz="3600" b="0" i="0" u="sng" dirty="0">
                <a:effectLst/>
                <a:latin typeface="Segoe UI" panose="020B0502040204020203" pitchFamily="34" charset="0"/>
                <a:hlinkClick r:id="rId2"/>
              </a:rPr>
              <a:t>5.3 Plan the build, test, and quality control processes</a:t>
            </a:r>
            <a:endParaRPr lang="en-PK" sz="3600" dirty="0"/>
          </a:p>
        </p:txBody>
      </p:sp>
      <p:sp>
        <p:nvSpPr>
          <p:cNvPr id="3" name="Content Placeholder 2">
            <a:extLst>
              <a:ext uri="{FF2B5EF4-FFF2-40B4-BE49-F238E27FC236}">
                <a16:creationId xmlns:a16="http://schemas.microsoft.com/office/drawing/2014/main" id="{1D673483-97E3-730C-E7E0-5804C104E464}"/>
              </a:ext>
            </a:extLst>
          </p:cNvPr>
          <p:cNvSpPr>
            <a:spLocks noGrp="1"/>
          </p:cNvSpPr>
          <p:nvPr>
            <p:ph idx="1"/>
          </p:nvPr>
        </p:nvSpPr>
        <p:spPr>
          <a:xfrm>
            <a:off x="117763" y="705570"/>
            <a:ext cx="11907981" cy="6020667"/>
          </a:xfrm>
        </p:spPr>
        <p:txBody>
          <a:bodyPr>
            <a:normAutofit/>
          </a:bodyPr>
          <a:lstStyle/>
          <a:p>
            <a:r>
              <a:rPr lang="en-US" sz="2000" b="0" i="0" dirty="0">
                <a:effectLst/>
                <a:latin typeface="Segoe UI" panose="020B0502040204020203" pitchFamily="34" charset="0"/>
              </a:rPr>
              <a:t>This unit reviews development processes that are used to manage the build, testing, and quality control processes, and provides information about how to plan for managing these processes.</a:t>
            </a:r>
          </a:p>
          <a:p>
            <a:r>
              <a:rPr lang="en-US" sz="1800" b="1" i="0" dirty="0">
                <a:effectLst/>
                <a:latin typeface="Segoe UI" panose="020B0502040204020203" pitchFamily="34" charset="0"/>
              </a:rPr>
              <a:t>Create a project plan for builds</a:t>
            </a:r>
          </a:p>
          <a:p>
            <a:r>
              <a:rPr lang="en-US" sz="1800" b="1" i="0" dirty="0">
                <a:effectLst/>
                <a:latin typeface="Segoe UI" panose="020B0502040204020203" pitchFamily="34" charset="0"/>
              </a:rPr>
              <a:t>Decide what environments are needed</a:t>
            </a:r>
          </a:p>
          <a:p>
            <a:pPr lvl="1"/>
            <a:r>
              <a:rPr lang="en-US" sz="1400" b="0" i="0" dirty="0">
                <a:effectLst/>
                <a:latin typeface="Segoe UI" panose="020B0502040204020203" pitchFamily="34" charset="0"/>
              </a:rPr>
              <a:t>A Tier-1 environment is a single-box environment with all the components installed on the same server. </a:t>
            </a:r>
            <a:endParaRPr lang="en-US" sz="2800" b="1" dirty="0">
              <a:latin typeface="Segoe UI" panose="020B0502040204020203" pitchFamily="34" charset="0"/>
            </a:endParaRPr>
          </a:p>
          <a:p>
            <a:pPr lvl="1"/>
            <a:r>
              <a:rPr lang="en-US" sz="1400" b="0" i="0" dirty="0">
                <a:effectLst/>
                <a:latin typeface="Segoe UI" panose="020B0502040204020203" pitchFamily="34" charset="0"/>
              </a:rPr>
              <a:t>A Tier-2, or higher, environment is a multi-box environment with components that are installed on multiple servers.</a:t>
            </a:r>
            <a:endParaRPr lang="en-US" sz="2800" b="1" i="0" dirty="0">
              <a:effectLst/>
              <a:latin typeface="Segoe UI" panose="020B0502040204020203" pitchFamily="34" charset="0"/>
            </a:endParaRPr>
          </a:p>
          <a:p>
            <a:r>
              <a:rPr lang="en-US" sz="1800" b="1" i="0" dirty="0">
                <a:effectLst/>
                <a:latin typeface="Segoe UI" panose="020B0502040204020203" pitchFamily="34" charset="0"/>
              </a:rPr>
              <a:t>Plan for how much testing is required</a:t>
            </a:r>
          </a:p>
          <a:p>
            <a:pPr lvl="1"/>
            <a:r>
              <a:rPr lang="en-US" sz="1600" b="0" i="0" dirty="0">
                <a:effectLst/>
                <a:latin typeface="Google Sans"/>
              </a:rPr>
              <a:t>Testing should be comprehensive and cover unit, regression, and performance tests.</a:t>
            </a:r>
            <a:endParaRPr lang="en-US" sz="3600" b="1" i="0" dirty="0">
              <a:effectLst/>
              <a:latin typeface="Segoe UI" panose="020B0502040204020203" pitchFamily="34" charset="0"/>
            </a:endParaRPr>
          </a:p>
          <a:p>
            <a:r>
              <a:rPr lang="en-US" sz="1800" b="1" i="0" dirty="0">
                <a:effectLst/>
                <a:latin typeface="Segoe UI" panose="020B0502040204020203" pitchFamily="34" charset="0"/>
              </a:rPr>
              <a:t>Source control and quality control for developers</a:t>
            </a:r>
          </a:p>
          <a:p>
            <a:pPr lvl="1"/>
            <a:r>
              <a:rPr lang="en-US" sz="1600" b="0" i="0" dirty="0">
                <a:effectLst/>
                <a:latin typeface="Google Sans"/>
              </a:rPr>
              <a:t>Source control can be used to track changes to code and prevent developers from interfering with each other's work.</a:t>
            </a:r>
          </a:p>
          <a:p>
            <a:pPr lvl="1"/>
            <a:endParaRPr lang="en-US" sz="2800" b="1" i="0" dirty="0">
              <a:effectLst/>
              <a:latin typeface="Segoe UI" panose="020B0502040204020203" pitchFamily="34" charset="0"/>
            </a:endParaRPr>
          </a:p>
          <a:p>
            <a:pPr marL="0" indent="0">
              <a:buNone/>
            </a:pPr>
            <a:r>
              <a:rPr lang="en-US" sz="3200" b="0" i="0" u="sng" dirty="0">
                <a:effectLst/>
                <a:latin typeface="Segoe UI" panose="020B0502040204020203" pitchFamily="34" charset="0"/>
                <a:hlinkClick r:id="rId3"/>
              </a:rPr>
              <a:t>5.4 Identify upgrade scenarios and appropriate tools</a:t>
            </a:r>
            <a:endParaRPr lang="en-US" sz="3200"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rPr>
              <a:t>Upgrades, updates, and hotfixes can include moving to new product versions, code migration and upgrade, moving to an update, or deploying a hotfix.</a:t>
            </a:r>
          </a:p>
          <a:p>
            <a:pPr algn="l">
              <a:lnSpc>
                <a:spcPct val="150000"/>
              </a:lnSpc>
              <a:buFont typeface="Arial" panose="020B0604020202020204" pitchFamily="34" charset="0"/>
              <a:buChar char="•"/>
            </a:pPr>
            <a:r>
              <a:rPr lang="en-US" sz="1600" b="1" i="0" dirty="0">
                <a:effectLst/>
                <a:latin typeface="Segoe UI" panose="020B0502040204020203" pitchFamily="34" charset="0"/>
              </a:rPr>
              <a:t>Apply updates to an on-premises version of finance and operations apps.</a:t>
            </a:r>
          </a:p>
          <a:p>
            <a:pPr>
              <a:lnSpc>
                <a:spcPct val="150000"/>
              </a:lnSpc>
            </a:pPr>
            <a:r>
              <a:rPr lang="en-US" sz="1600" b="1" i="0" dirty="0">
                <a:effectLst/>
                <a:latin typeface="Segoe UI" panose="020B0502040204020203" pitchFamily="34" charset="0"/>
              </a:rPr>
              <a:t>Apply updates to the cloud version of finance and operations apps.</a:t>
            </a:r>
          </a:p>
          <a:p>
            <a:endParaRPr lang="en-US" sz="1600" b="1" i="0" dirty="0">
              <a:effectLst/>
              <a:latin typeface="Segoe UI" panose="020B0502040204020203" pitchFamily="34" charset="0"/>
            </a:endParaRPr>
          </a:p>
          <a:p>
            <a:pPr algn="l">
              <a:buFont typeface="Arial" panose="020B0604020202020204" pitchFamily="34" charset="0"/>
              <a:buChar char="•"/>
            </a:pPr>
            <a:endParaRPr lang="en-US" sz="1600" b="0" i="0" dirty="0">
              <a:effectLst/>
              <a:latin typeface="Segoe UI" panose="020B0502040204020203" pitchFamily="34" charset="0"/>
            </a:endParaRPr>
          </a:p>
          <a:p>
            <a:pPr marL="0" indent="0">
              <a:buNone/>
            </a:pPr>
            <a:endParaRPr lang="en-US" sz="4400" b="1" i="0" dirty="0">
              <a:effectLst/>
              <a:latin typeface="Segoe UI" panose="020B0502040204020203" pitchFamily="34" charset="0"/>
            </a:endParaRPr>
          </a:p>
          <a:p>
            <a:endParaRPr lang="en-US" sz="1800" b="1" i="0" dirty="0">
              <a:effectLst/>
              <a:latin typeface="Segoe UI" panose="020B0502040204020203" pitchFamily="34" charset="0"/>
            </a:endParaRPr>
          </a:p>
          <a:p>
            <a:endParaRPr lang="en-PK" sz="2000" dirty="0"/>
          </a:p>
        </p:txBody>
      </p:sp>
    </p:spTree>
    <p:extLst>
      <p:ext uri="{BB962C8B-B14F-4D97-AF65-F5344CB8AC3E}">
        <p14:creationId xmlns:p14="http://schemas.microsoft.com/office/powerpoint/2010/main" val="73322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0437-14F1-CB1E-5C6F-435FBF03335A}"/>
              </a:ext>
            </a:extLst>
          </p:cNvPr>
          <p:cNvSpPr>
            <a:spLocks noGrp="1"/>
          </p:cNvSpPr>
          <p:nvPr>
            <p:ph type="title"/>
          </p:nvPr>
        </p:nvSpPr>
        <p:spPr>
          <a:xfrm>
            <a:off x="193963" y="159471"/>
            <a:ext cx="11804073" cy="521566"/>
          </a:xfrm>
        </p:spPr>
        <p:txBody>
          <a:bodyPr>
            <a:normAutofit fontScale="90000"/>
          </a:bodyPr>
          <a:lstStyle/>
          <a:p>
            <a:r>
              <a:rPr lang="en-US" sz="3200" b="0" i="0" u="sng" dirty="0">
                <a:effectLst/>
                <a:latin typeface="Segoe UI" panose="020B0502040204020203" pitchFamily="34" charset="0"/>
                <a:hlinkClick r:id="rId2"/>
              </a:rPr>
              <a:t>5.5 Plan the release, change, and risk management processes</a:t>
            </a:r>
            <a:endParaRPr lang="en-PK" sz="3200" dirty="0"/>
          </a:p>
        </p:txBody>
      </p:sp>
      <p:sp>
        <p:nvSpPr>
          <p:cNvPr id="3" name="Content Placeholder 2">
            <a:extLst>
              <a:ext uri="{FF2B5EF4-FFF2-40B4-BE49-F238E27FC236}">
                <a16:creationId xmlns:a16="http://schemas.microsoft.com/office/drawing/2014/main" id="{AD3FF913-75E9-2638-7297-81C7B97901DA}"/>
              </a:ext>
            </a:extLst>
          </p:cNvPr>
          <p:cNvSpPr>
            <a:spLocks noGrp="1"/>
          </p:cNvSpPr>
          <p:nvPr>
            <p:ph idx="1"/>
          </p:nvPr>
        </p:nvSpPr>
        <p:spPr>
          <a:xfrm>
            <a:off x="297872" y="681037"/>
            <a:ext cx="11700163" cy="6017492"/>
          </a:xfrm>
        </p:spPr>
        <p:txBody>
          <a:bodyPr>
            <a:normAutofit/>
          </a:bodyPr>
          <a:lstStyle/>
          <a:p>
            <a:r>
              <a:rPr lang="en-US" sz="2000" b="0" i="0" dirty="0">
                <a:effectLst/>
                <a:latin typeface="Segoe UI" panose="020B0502040204020203" pitchFamily="34" charset="0"/>
              </a:rPr>
              <a:t>Microsoft releases regular updates to finance and operations apps. These releases come in Platform and Application releases. They can include updates to new functionality, bug fixes, or general system performance improvements.</a:t>
            </a:r>
          </a:p>
          <a:p>
            <a:r>
              <a:rPr lang="en-US" sz="1800" b="0" i="0" dirty="0">
                <a:effectLst/>
                <a:latin typeface="Segoe UI" panose="020B0502040204020203" pitchFamily="34" charset="0"/>
              </a:rPr>
              <a:t>Releases are classified as upgrades and updates.</a:t>
            </a:r>
          </a:p>
          <a:p>
            <a:endParaRPr lang="en-US" sz="1800" b="0" i="0" dirty="0">
              <a:effectLst/>
              <a:latin typeface="Segoe UI" panose="020B0502040204020203" pitchFamily="34" charset="0"/>
            </a:endParaRPr>
          </a:p>
          <a:p>
            <a:r>
              <a:rPr lang="en-US" sz="2400" b="1" i="0" dirty="0">
                <a:effectLst/>
                <a:latin typeface="Segoe UI" panose="020B0502040204020203" pitchFamily="34" charset="0"/>
              </a:rPr>
              <a:t>Identify risk</a:t>
            </a:r>
          </a:p>
          <a:p>
            <a:pPr algn="l"/>
            <a:r>
              <a:rPr lang="en-US" sz="1600" b="0" i="0" dirty="0">
                <a:effectLst/>
                <a:latin typeface="Segoe UI" panose="020B0502040204020203" pitchFamily="34" charset="0"/>
              </a:rPr>
              <a:t>Upgrades and updates to the system can bring a lot of change. It is important to identify risk groups to identify specific risks to a company.</a:t>
            </a:r>
            <a:endParaRPr lang="en-US" sz="2400" b="0" i="0" dirty="0">
              <a:effectLst/>
              <a:latin typeface="Segoe UI" panose="020B0502040204020203" pitchFamily="34" charset="0"/>
            </a:endParaRPr>
          </a:p>
          <a:p>
            <a:pPr algn="l"/>
            <a:r>
              <a:rPr lang="en-US" sz="1600" b="0" i="0" dirty="0">
                <a:effectLst/>
                <a:latin typeface="Segoe UI" panose="020B0502040204020203" pitchFamily="34" charset="0"/>
              </a:rPr>
              <a:t>Applying some risk management skills might help reduce these risks:</a:t>
            </a:r>
          </a:p>
          <a:p>
            <a:pPr lvl="1">
              <a:lnSpc>
                <a:spcPct val="150000"/>
              </a:lnSpc>
              <a:buFont typeface="+mj-lt"/>
              <a:buAutoNum type="arabicPeriod"/>
            </a:pPr>
            <a:r>
              <a:rPr lang="en-US" sz="1600" b="0" i="0" dirty="0">
                <a:effectLst/>
                <a:latin typeface="Segoe UI" panose="020B0502040204020203" pitchFamily="34" charset="0"/>
              </a:rPr>
              <a:t>Identify any potential threats.</a:t>
            </a:r>
          </a:p>
          <a:p>
            <a:pPr lvl="1">
              <a:lnSpc>
                <a:spcPct val="150000"/>
              </a:lnSpc>
              <a:buFont typeface="+mj-lt"/>
              <a:buAutoNum type="arabicPeriod"/>
            </a:pPr>
            <a:r>
              <a:rPr lang="en-US" sz="1600" b="0" i="0" dirty="0">
                <a:effectLst/>
                <a:latin typeface="Segoe UI" panose="020B0502040204020203" pitchFamily="34" charset="0"/>
              </a:rPr>
              <a:t>Assess what areas are vulnerable to those threats.</a:t>
            </a:r>
          </a:p>
          <a:p>
            <a:pPr lvl="1">
              <a:lnSpc>
                <a:spcPct val="150000"/>
              </a:lnSpc>
              <a:buFont typeface="+mj-lt"/>
              <a:buAutoNum type="arabicPeriod"/>
            </a:pPr>
            <a:r>
              <a:rPr lang="en-US" sz="1600" b="0" i="0" dirty="0">
                <a:effectLst/>
                <a:latin typeface="Segoe UI" panose="020B0502040204020203" pitchFamily="34" charset="0"/>
              </a:rPr>
              <a:t>Determine the likelihood, or risk, of areas that are being affected.</a:t>
            </a:r>
          </a:p>
          <a:p>
            <a:pPr lvl="1">
              <a:lnSpc>
                <a:spcPct val="150000"/>
              </a:lnSpc>
              <a:buFont typeface="+mj-lt"/>
              <a:buAutoNum type="arabicPeriod"/>
            </a:pPr>
            <a:r>
              <a:rPr lang="en-US" sz="1600" b="0" i="0" dirty="0">
                <a:effectLst/>
                <a:latin typeface="Segoe UI" panose="020B0502040204020203" pitchFamily="34" charset="0"/>
              </a:rPr>
              <a:t>Identify ways to reduce the risk.</a:t>
            </a:r>
          </a:p>
          <a:p>
            <a:pPr lvl="1">
              <a:lnSpc>
                <a:spcPct val="150000"/>
              </a:lnSpc>
              <a:buFont typeface="+mj-lt"/>
              <a:buAutoNum type="arabicPeriod"/>
            </a:pPr>
            <a:r>
              <a:rPr lang="en-US" sz="1600" b="0" i="0" dirty="0">
                <a:effectLst/>
                <a:latin typeface="Segoe UI" panose="020B0502040204020203" pitchFamily="34" charset="0"/>
              </a:rPr>
              <a:t>Prioritize the risk reduction plans.</a:t>
            </a:r>
          </a:p>
          <a:p>
            <a:endParaRPr lang="en-US" sz="24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3986047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57A4-A645-B046-9D0C-6C2CBAF840B3}"/>
              </a:ext>
            </a:extLst>
          </p:cNvPr>
          <p:cNvSpPr>
            <a:spLocks noGrp="1"/>
          </p:cNvSpPr>
          <p:nvPr>
            <p:ph type="title"/>
          </p:nvPr>
        </p:nvSpPr>
        <p:spPr>
          <a:xfrm>
            <a:off x="0" y="101888"/>
            <a:ext cx="12192000" cy="1214293"/>
          </a:xfrm>
        </p:spPr>
        <p:txBody>
          <a:bodyPr>
            <a:normAutofit/>
          </a:bodyPr>
          <a:lstStyle/>
          <a:p>
            <a:r>
              <a:rPr lang="en-US" sz="3200" b="1" i="0" u="sng" dirty="0">
                <a:effectLst/>
                <a:latin typeface="Segoe UI" panose="020B0502040204020203" pitchFamily="34" charset="0"/>
                <a:hlinkClick r:id="rId2"/>
              </a:rPr>
              <a:t>6.Build extended data types and enumerations for finance and operations apps</a:t>
            </a:r>
            <a:endParaRPr lang="en-PK" sz="3200" dirty="0"/>
          </a:p>
        </p:txBody>
      </p:sp>
      <p:sp>
        <p:nvSpPr>
          <p:cNvPr id="3" name="Content Placeholder 2">
            <a:extLst>
              <a:ext uri="{FF2B5EF4-FFF2-40B4-BE49-F238E27FC236}">
                <a16:creationId xmlns:a16="http://schemas.microsoft.com/office/drawing/2014/main" id="{D8A5C7E7-04A9-806A-7B16-2FD7FE20CB4F}"/>
              </a:ext>
            </a:extLst>
          </p:cNvPr>
          <p:cNvSpPr>
            <a:spLocks noGrp="1"/>
          </p:cNvSpPr>
          <p:nvPr>
            <p:ph idx="1"/>
          </p:nvPr>
        </p:nvSpPr>
        <p:spPr>
          <a:xfrm>
            <a:off x="103909" y="1326861"/>
            <a:ext cx="11963399" cy="5295612"/>
          </a:xfrm>
        </p:spPr>
        <p:txBody>
          <a:bodyPr>
            <a:normAutofit/>
          </a:bodyPr>
          <a:lstStyle/>
          <a:p>
            <a:pPr marL="0" indent="0">
              <a:buNone/>
            </a:pPr>
            <a:r>
              <a:rPr lang="en-US" sz="2400" b="0" i="0" u="sng" dirty="0">
                <a:effectLst/>
                <a:latin typeface="Segoe UI" panose="020B0502040204020203" pitchFamily="34" charset="0"/>
                <a:hlinkClick r:id="rId3"/>
              </a:rPr>
              <a:t>6.1 Introduction</a:t>
            </a:r>
            <a:endParaRPr lang="en-US" sz="2400" b="0" i="0" u="sng" dirty="0">
              <a:effectLst/>
              <a:latin typeface="Segoe UI" panose="020B0502040204020203" pitchFamily="34" charset="0"/>
            </a:endParaRPr>
          </a:p>
          <a:p>
            <a:r>
              <a:rPr lang="en-US" sz="2000" b="0" i="0" dirty="0">
                <a:effectLst/>
                <a:latin typeface="Segoe UI" panose="020B0502040204020203" pitchFamily="34" charset="0"/>
              </a:rPr>
              <a:t>In this module, you will learn when to use </a:t>
            </a:r>
            <a:r>
              <a:rPr lang="en-US" sz="2000" b="1" i="0" dirty="0">
                <a:effectLst/>
                <a:latin typeface="Segoe UI" panose="020B0502040204020203" pitchFamily="34" charset="0"/>
              </a:rPr>
              <a:t>base </a:t>
            </a:r>
            <a:r>
              <a:rPr lang="en-US" sz="2000" b="1" i="0" dirty="0" err="1">
                <a:effectLst/>
                <a:latin typeface="Segoe UI" panose="020B0502040204020203" pitchFamily="34" charset="0"/>
              </a:rPr>
              <a:t>enums</a:t>
            </a:r>
            <a:r>
              <a:rPr lang="en-US" sz="2000" b="1" i="0" dirty="0">
                <a:effectLst/>
                <a:latin typeface="Segoe UI" panose="020B0502040204020203" pitchFamily="34" charset="0"/>
              </a:rPr>
              <a:t> </a:t>
            </a:r>
            <a:r>
              <a:rPr lang="en-US" sz="2000" b="0" i="0" dirty="0">
                <a:effectLst/>
                <a:latin typeface="Segoe UI" panose="020B0502040204020203" pitchFamily="34" charset="0"/>
              </a:rPr>
              <a:t>and </a:t>
            </a:r>
            <a:r>
              <a:rPr lang="en-US" sz="2000" b="1" i="0" dirty="0">
                <a:effectLst/>
                <a:latin typeface="Segoe UI" panose="020B0502040204020203" pitchFamily="34" charset="0"/>
              </a:rPr>
              <a:t>EDTs</a:t>
            </a:r>
            <a:r>
              <a:rPr lang="en-US" sz="2000" b="0" i="0" dirty="0">
                <a:effectLst/>
                <a:latin typeface="Segoe UI" panose="020B0502040204020203" pitchFamily="34" charset="0"/>
              </a:rPr>
              <a:t> and about the benefits of using each type.</a:t>
            </a:r>
          </a:p>
          <a:p>
            <a:pPr marL="0" indent="0">
              <a:buNone/>
            </a:pPr>
            <a:r>
              <a:rPr lang="en-US" sz="2400" b="0" i="0" u="sng" dirty="0">
                <a:effectLst/>
                <a:latin typeface="Segoe UI" panose="020B0502040204020203" pitchFamily="34" charset="0"/>
                <a:hlinkClick r:id="rId4"/>
              </a:rPr>
              <a:t>6.2 Extended data types and element properties</a:t>
            </a:r>
            <a:endParaRPr lang="en-US" sz="2400" b="0" i="0" u="sng" dirty="0">
              <a:effectLst/>
              <a:latin typeface="Segoe UI" panose="020B0502040204020203" pitchFamily="34" charset="0"/>
            </a:endParaRPr>
          </a:p>
          <a:p>
            <a:r>
              <a:rPr lang="en-US" sz="1800" b="0" i="0" dirty="0">
                <a:effectLst/>
                <a:latin typeface="Segoe UI" panose="020B0502040204020203" pitchFamily="34" charset="0"/>
              </a:rPr>
              <a:t>In the AOT, you can create EDTs and base </a:t>
            </a:r>
            <a:r>
              <a:rPr lang="en-US" sz="1800" b="0" i="0" dirty="0" err="1">
                <a:effectLst/>
                <a:latin typeface="Segoe UI" panose="020B0502040204020203" pitchFamily="34" charset="0"/>
              </a:rPr>
              <a:t>enums</a:t>
            </a:r>
            <a:r>
              <a:rPr lang="en-US" sz="1800" b="0" i="0" dirty="0">
                <a:effectLst/>
                <a:latin typeface="Segoe UI" panose="020B0502040204020203" pitchFamily="34" charset="0"/>
              </a:rPr>
              <a:t> that build on the primitive data types. </a:t>
            </a:r>
          </a:p>
          <a:p>
            <a:pPr algn="l">
              <a:buFont typeface="Arial" panose="020B0604020202020204" pitchFamily="34" charset="0"/>
              <a:buChar char="•"/>
            </a:pPr>
            <a:r>
              <a:rPr lang="en-US" sz="1600" b="1" i="0" dirty="0">
                <a:effectLst/>
                <a:latin typeface="Segoe UI" panose="020B0502040204020203" pitchFamily="34" charset="0"/>
              </a:rPr>
              <a:t>Booleans</a:t>
            </a:r>
            <a:r>
              <a:rPr lang="en-US" sz="1600" b="0" i="0" dirty="0">
                <a:effectLst/>
                <a:latin typeface="Segoe UI" panose="020B0502040204020203" pitchFamily="34" charset="0"/>
              </a:rPr>
              <a:t> - </a:t>
            </a:r>
            <a:r>
              <a:rPr lang="en-US" sz="1600" b="1" i="0" dirty="0">
                <a:effectLst/>
                <a:latin typeface="Segoe UI" panose="020B0502040204020203" pitchFamily="34" charset="0"/>
              </a:rPr>
              <a:t>Dates</a:t>
            </a:r>
            <a:r>
              <a:rPr lang="en-US" sz="1600" b="0" i="0" dirty="0">
                <a:effectLst/>
                <a:latin typeface="Segoe UI" panose="020B0502040204020203" pitchFamily="34" charset="0"/>
              </a:rPr>
              <a:t> -.</a:t>
            </a:r>
            <a:r>
              <a:rPr lang="en-US" sz="1600" b="1" i="0" dirty="0">
                <a:effectLst/>
                <a:latin typeface="Segoe UI" panose="020B0502040204020203" pitchFamily="34" charset="0"/>
              </a:rPr>
              <a:t>Enums</a:t>
            </a:r>
            <a:r>
              <a:rPr lang="en-US" sz="1600" b="0" i="0" dirty="0">
                <a:effectLst/>
                <a:latin typeface="Segoe UI" panose="020B0502040204020203" pitchFamily="34" charset="0"/>
              </a:rPr>
              <a:t> -</a:t>
            </a:r>
            <a:r>
              <a:rPr lang="en-US" sz="1600" b="1" i="0" dirty="0">
                <a:effectLst/>
                <a:latin typeface="Segoe UI" panose="020B0502040204020203" pitchFamily="34" charset="0"/>
              </a:rPr>
              <a:t>GUIDs</a:t>
            </a:r>
            <a:r>
              <a:rPr lang="en-US" sz="1600" b="0" i="0" dirty="0">
                <a:effectLst/>
                <a:latin typeface="Segoe UI" panose="020B0502040204020203" pitchFamily="34" charset="0"/>
              </a:rPr>
              <a:t> -.</a:t>
            </a:r>
            <a:r>
              <a:rPr lang="en-US" sz="1600" b="1" i="0" dirty="0">
                <a:effectLst/>
                <a:latin typeface="Segoe UI" panose="020B0502040204020203" pitchFamily="34" charset="0"/>
              </a:rPr>
              <a:t>Integers</a:t>
            </a:r>
            <a:r>
              <a:rPr lang="en-US" sz="1600" b="0" i="0" dirty="0">
                <a:effectLst/>
                <a:latin typeface="Segoe UI" panose="020B0502040204020203" pitchFamily="34" charset="0"/>
              </a:rPr>
              <a:t> - </a:t>
            </a:r>
            <a:r>
              <a:rPr lang="en-US" sz="1600" b="1" i="0" dirty="0">
                <a:effectLst/>
                <a:latin typeface="Segoe UI" panose="020B0502040204020203" pitchFamily="34" charset="0"/>
              </a:rPr>
              <a:t>Real</a:t>
            </a:r>
            <a:r>
              <a:rPr lang="en-US" sz="1600" b="0" i="0" dirty="0">
                <a:effectLst/>
                <a:latin typeface="Segoe UI" panose="020B0502040204020203" pitchFamily="34" charset="0"/>
              </a:rPr>
              <a:t> </a:t>
            </a:r>
            <a:r>
              <a:rPr lang="en-US" sz="1600" b="1" i="0" dirty="0">
                <a:effectLst/>
                <a:latin typeface="Segoe UI" panose="020B0502040204020203" pitchFamily="34" charset="0"/>
              </a:rPr>
              <a:t>String</a:t>
            </a:r>
            <a:r>
              <a:rPr lang="en-US" sz="1600" b="0" i="0" dirty="0">
                <a:effectLst/>
                <a:latin typeface="Segoe UI" panose="020B0502040204020203" pitchFamily="34" charset="0"/>
              </a:rPr>
              <a:t> -</a:t>
            </a:r>
            <a:r>
              <a:rPr lang="en-US" sz="1600" b="1" i="0" dirty="0" err="1">
                <a:effectLst/>
                <a:latin typeface="Segoe UI" panose="020B0502040204020203" pitchFamily="34" charset="0"/>
              </a:rPr>
              <a:t>TimeofDay</a:t>
            </a:r>
            <a:r>
              <a:rPr lang="en-US" sz="1600" b="0" i="0" dirty="0">
                <a:effectLst/>
                <a:latin typeface="Segoe UI" panose="020B0502040204020203" pitchFamily="34" charset="0"/>
              </a:rPr>
              <a:t> -.</a:t>
            </a:r>
            <a:r>
              <a:rPr lang="en-US" sz="1600" b="1" i="0" dirty="0" err="1">
                <a:effectLst/>
                <a:latin typeface="Segoe UI" panose="020B0502040204020203" pitchFamily="34" charset="0"/>
              </a:rPr>
              <a:t>UTCDateTime</a:t>
            </a:r>
            <a:r>
              <a:rPr lang="en-US" sz="1600" b="0" i="0" dirty="0">
                <a:effectLst/>
                <a:latin typeface="Segoe UI" panose="020B0502040204020203" pitchFamily="34" charset="0"/>
              </a:rPr>
              <a:t> </a:t>
            </a:r>
          </a:p>
          <a:p>
            <a:r>
              <a:rPr lang="en-US" sz="2000" b="1" i="0" dirty="0">
                <a:effectLst/>
                <a:latin typeface="Segoe UI" panose="020B0502040204020203" pitchFamily="34" charset="0"/>
              </a:rPr>
              <a:t>Benefits of using EDTs</a:t>
            </a:r>
          </a:p>
          <a:p>
            <a:pPr lvl="1">
              <a:lnSpc>
                <a:spcPct val="150000"/>
              </a:lnSpc>
            </a:pPr>
            <a:r>
              <a:rPr lang="en-US" sz="1800" b="0" i="0" dirty="0">
                <a:effectLst/>
                <a:latin typeface="Segoe UI" panose="020B0502040204020203" pitchFamily="34" charset="0"/>
              </a:rPr>
              <a:t>Code is easier to read when you are using EDTs </a:t>
            </a:r>
            <a:endParaRPr lang="en-US" sz="3600" b="1" dirty="0">
              <a:latin typeface="Segoe UI" panose="020B0502040204020203" pitchFamily="34" charset="0"/>
            </a:endParaRPr>
          </a:p>
          <a:p>
            <a:pPr lvl="1">
              <a:lnSpc>
                <a:spcPct val="150000"/>
              </a:lnSpc>
            </a:pPr>
            <a:r>
              <a:rPr lang="en-US" sz="1800" b="0" i="0" dirty="0">
                <a:effectLst/>
                <a:latin typeface="Segoe UI" panose="020B0502040204020203" pitchFamily="34" charset="0"/>
              </a:rPr>
              <a:t>The properties that you set for an EDT are used by all instances of that type</a:t>
            </a:r>
            <a:endParaRPr lang="en-US" sz="3600" b="1" i="0" dirty="0">
              <a:effectLst/>
              <a:latin typeface="Segoe UI" panose="020B0502040204020203" pitchFamily="34" charset="0"/>
            </a:endParaRPr>
          </a:p>
          <a:p>
            <a:pPr lvl="1">
              <a:lnSpc>
                <a:spcPct val="150000"/>
              </a:lnSpc>
            </a:pPr>
            <a:r>
              <a:rPr lang="en-US" sz="1800" b="0" i="0" dirty="0">
                <a:effectLst/>
                <a:latin typeface="Segoe UI" panose="020B0502040204020203" pitchFamily="34" charset="0"/>
              </a:rPr>
              <a:t>You can create hierarchies of EDTs</a:t>
            </a:r>
            <a:endParaRPr lang="en-US" sz="3600" b="1" dirty="0">
              <a:latin typeface="Segoe UI" panose="020B0502040204020203" pitchFamily="34" charset="0"/>
            </a:endParaRPr>
          </a:p>
          <a:p>
            <a:pPr lvl="1">
              <a:lnSpc>
                <a:spcPct val="150000"/>
              </a:lnSpc>
            </a:pPr>
            <a:r>
              <a:rPr lang="en-US" sz="1800" b="0" i="0" dirty="0">
                <a:effectLst/>
                <a:latin typeface="Segoe UI" panose="020B0502040204020203" pitchFamily="34" charset="0"/>
              </a:rPr>
              <a:t>Most fields in the tables of finance and operations apps are based on EDTs</a:t>
            </a:r>
            <a:endParaRPr lang="en-US" sz="3600" b="1" i="0" dirty="0">
              <a:effectLst/>
              <a:latin typeface="Segoe UI" panose="020B0502040204020203" pitchFamily="34" charset="0"/>
            </a:endParaRPr>
          </a:p>
          <a:p>
            <a:pPr lvl="1">
              <a:lnSpc>
                <a:spcPct val="150000"/>
              </a:lnSpc>
            </a:pPr>
            <a:r>
              <a:rPr lang="en-US" sz="1800" dirty="0">
                <a:latin typeface="Segoe UI" panose="020B0502040204020203" pitchFamily="34" charset="0"/>
              </a:rPr>
              <a:t>E</a:t>
            </a:r>
            <a:r>
              <a:rPr lang="en-US" sz="1800" b="0" i="0" dirty="0">
                <a:effectLst/>
                <a:latin typeface="Segoe UI" panose="020B0502040204020203" pitchFamily="34" charset="0"/>
              </a:rPr>
              <a:t>DTs have various behaviors that you can use in your development</a:t>
            </a:r>
            <a:endParaRPr lang="en-US" sz="3600" b="1" i="0" dirty="0">
              <a:effectLst/>
              <a:latin typeface="Segoe UI" panose="020B0502040204020203" pitchFamily="34" charset="0"/>
            </a:endParaRPr>
          </a:p>
          <a:p>
            <a:pPr algn="l">
              <a:buFont typeface="Arial" panose="020B0604020202020204" pitchFamily="34" charset="0"/>
              <a:buChar char="•"/>
            </a:pPr>
            <a:endParaRPr lang="en-PK" sz="1600" dirty="0"/>
          </a:p>
        </p:txBody>
      </p:sp>
    </p:spTree>
    <p:extLst>
      <p:ext uri="{BB962C8B-B14F-4D97-AF65-F5344CB8AC3E}">
        <p14:creationId xmlns:p14="http://schemas.microsoft.com/office/powerpoint/2010/main" val="900961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8A375-2880-E464-2682-EFC45E8AA8C2}"/>
              </a:ext>
            </a:extLst>
          </p:cNvPr>
          <p:cNvSpPr>
            <a:spLocks noGrp="1"/>
          </p:cNvSpPr>
          <p:nvPr>
            <p:ph idx="1"/>
          </p:nvPr>
        </p:nvSpPr>
        <p:spPr>
          <a:xfrm>
            <a:off x="131617" y="176933"/>
            <a:ext cx="11894127" cy="2732522"/>
          </a:xfrm>
        </p:spPr>
        <p:txBody>
          <a:bodyPr>
            <a:normAutofit/>
          </a:bodyPr>
          <a:lstStyle/>
          <a:p>
            <a:pPr marL="0" indent="0">
              <a:buNone/>
            </a:pPr>
            <a:r>
              <a:rPr lang="en-US" b="0" i="0" u="sng" dirty="0">
                <a:effectLst/>
                <a:latin typeface="Segoe UI" panose="020B0502040204020203" pitchFamily="34" charset="0"/>
                <a:hlinkClick r:id="rId2"/>
              </a:rPr>
              <a:t>6.3 Base </a:t>
            </a:r>
            <a:r>
              <a:rPr lang="en-US" b="0" i="0" u="sng" dirty="0" err="1">
                <a:effectLst/>
                <a:latin typeface="Segoe UI" panose="020B0502040204020203" pitchFamily="34" charset="0"/>
                <a:hlinkClick r:id="rId2"/>
              </a:rPr>
              <a:t>enums</a:t>
            </a:r>
            <a:r>
              <a:rPr lang="en-US" b="0" i="0" u="sng" dirty="0">
                <a:effectLst/>
                <a:latin typeface="Segoe UI" panose="020B0502040204020203" pitchFamily="34" charset="0"/>
                <a:hlinkClick r:id="rId2"/>
              </a:rPr>
              <a:t> and element properties</a:t>
            </a:r>
            <a:endParaRPr lang="en-US" b="0" i="0" u="sng" dirty="0">
              <a:effectLst/>
              <a:latin typeface="Segoe UI" panose="020B0502040204020203" pitchFamily="34" charset="0"/>
            </a:endParaRPr>
          </a:p>
          <a:p>
            <a:r>
              <a:rPr lang="en-US" sz="2000" b="0" i="0" dirty="0">
                <a:effectLst/>
                <a:latin typeface="Segoe UI" panose="020B0502040204020203" pitchFamily="34" charset="0"/>
              </a:rPr>
              <a:t>Enum values are represented internally as integers, and they are stored in the database as a number instead of the value, which is useful because it saves space.</a:t>
            </a:r>
          </a:p>
          <a:p>
            <a:r>
              <a:rPr lang="en-US" sz="1800" b="0" i="0" dirty="0">
                <a:effectLst/>
                <a:latin typeface="Segoe UI" panose="020B0502040204020203" pitchFamily="34" charset="0"/>
              </a:rPr>
              <a:t>The first literal has the number 0, the next has the number 1, and so on.</a:t>
            </a:r>
          </a:p>
          <a:p>
            <a:r>
              <a:rPr lang="en-US" sz="1800" dirty="0">
                <a:latin typeface="Segoe UI" panose="020B0502040204020203" pitchFamily="34" charset="0"/>
              </a:rPr>
              <a:t>E</a:t>
            </a:r>
            <a:r>
              <a:rPr lang="en-US" sz="1800" b="0" i="0" dirty="0">
                <a:effectLst/>
                <a:latin typeface="Segoe UI" panose="020B0502040204020203" pitchFamily="34" charset="0"/>
              </a:rPr>
              <a:t>num </a:t>
            </a:r>
            <a:r>
              <a:rPr lang="en-US" sz="1800" b="1" i="0" dirty="0">
                <a:effectLst/>
                <a:latin typeface="Segoe UI" panose="020B0502040204020203" pitchFamily="34" charset="0"/>
              </a:rPr>
              <a:t>No Yes</a:t>
            </a:r>
            <a:r>
              <a:rPr lang="en-US" sz="1800" b="0" i="0" dirty="0">
                <a:effectLst/>
                <a:latin typeface="Segoe UI" panose="020B0502040204020203" pitchFamily="34" charset="0"/>
              </a:rPr>
              <a:t> has two associated literals, where </a:t>
            </a:r>
            <a:r>
              <a:rPr lang="en-US" sz="1800" b="1" i="0" dirty="0">
                <a:effectLst/>
                <a:latin typeface="Segoe UI" panose="020B0502040204020203" pitchFamily="34" charset="0"/>
              </a:rPr>
              <a:t>No</a:t>
            </a:r>
            <a:r>
              <a:rPr lang="en-US" sz="1800" b="0" i="0" dirty="0">
                <a:effectLst/>
                <a:latin typeface="Segoe UI" panose="020B0502040204020203" pitchFamily="34" charset="0"/>
              </a:rPr>
              <a:t> has the value 0, and </a:t>
            </a:r>
            <a:r>
              <a:rPr lang="en-US" sz="1800" b="1" i="0" dirty="0">
                <a:effectLst/>
                <a:latin typeface="Segoe UI" panose="020B0502040204020203" pitchFamily="34" charset="0"/>
              </a:rPr>
              <a:t>Yes</a:t>
            </a:r>
            <a:r>
              <a:rPr lang="en-US" sz="1800" b="0" i="0" dirty="0">
                <a:effectLst/>
                <a:latin typeface="Segoe UI" panose="020B0502040204020203" pitchFamily="34" charset="0"/>
              </a:rPr>
              <a:t> has the value 1.</a:t>
            </a:r>
          </a:p>
          <a:p>
            <a:r>
              <a:rPr lang="en-US" sz="2200" b="0" i="0" dirty="0">
                <a:effectLst/>
                <a:latin typeface="Segoe UI" panose="020B0502040204020203" pitchFamily="34" charset="0"/>
              </a:rPr>
              <a:t> </a:t>
            </a:r>
            <a:r>
              <a:rPr lang="en-US" sz="1900" b="0" i="0" dirty="0">
                <a:effectLst/>
                <a:latin typeface="Segoe UI" panose="020B0502040204020203" pitchFamily="34" charset="0"/>
              </a:rPr>
              <a:t>Base </a:t>
            </a:r>
            <a:r>
              <a:rPr lang="en-US" sz="1900" b="0" i="0" dirty="0" err="1">
                <a:effectLst/>
                <a:latin typeface="Segoe UI" panose="020B0502040204020203" pitchFamily="34" charset="0"/>
              </a:rPr>
              <a:t>enum</a:t>
            </a:r>
            <a:r>
              <a:rPr lang="en-US" sz="1900" b="0" i="0" dirty="0">
                <a:effectLst/>
                <a:latin typeface="Segoe UI" panose="020B0502040204020203" pitchFamily="34" charset="0"/>
              </a:rPr>
              <a:t> can also appear as a drop-down menu in the user interface.</a:t>
            </a:r>
          </a:p>
          <a:p>
            <a:r>
              <a:rPr lang="en-US" sz="1900" b="0" i="0" dirty="0">
                <a:effectLst/>
                <a:latin typeface="Segoe UI" panose="020B0502040204020203" pitchFamily="34" charset="0"/>
              </a:rPr>
              <a:t>Elements that are added to a base </a:t>
            </a:r>
            <a:r>
              <a:rPr lang="en-US" sz="1900" b="0" i="0" dirty="0" err="1">
                <a:effectLst/>
                <a:latin typeface="Segoe UI" panose="020B0502040204020203" pitchFamily="34" charset="0"/>
              </a:rPr>
              <a:t>enum</a:t>
            </a:r>
            <a:r>
              <a:rPr lang="en-US" sz="1900" b="0" i="0" dirty="0">
                <a:effectLst/>
                <a:latin typeface="Segoe UI" panose="020B0502040204020203" pitchFamily="34" charset="0"/>
              </a:rPr>
              <a:t> are stored in the database as a numeric value.</a:t>
            </a:r>
            <a:endParaRPr lang="en-PK" sz="3000" dirty="0"/>
          </a:p>
        </p:txBody>
      </p:sp>
      <p:pic>
        <p:nvPicPr>
          <p:cNvPr id="17410" name="Picture 2" descr="Screenshot showing how to add a base enum to your project in the Solution Explorer window.">
            <a:extLst>
              <a:ext uri="{FF2B5EF4-FFF2-40B4-BE49-F238E27FC236}">
                <a16:creationId xmlns:a16="http://schemas.microsoft.com/office/drawing/2014/main" id="{9E0D7E6D-74E6-28FE-B686-A5D5BEFE8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09" y="3278541"/>
            <a:ext cx="8280330" cy="31165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CE9FA5-7DCC-FF7A-F2A5-5A85B92359AE}"/>
              </a:ext>
            </a:extLst>
          </p:cNvPr>
          <p:cNvSpPr txBox="1"/>
          <p:nvPr/>
        </p:nvSpPr>
        <p:spPr>
          <a:xfrm>
            <a:off x="9407235" y="4098160"/>
            <a:ext cx="2147455" cy="1477328"/>
          </a:xfrm>
          <a:prstGeom prst="rect">
            <a:avLst/>
          </a:prstGeom>
          <a:noFill/>
        </p:spPr>
        <p:txBody>
          <a:bodyPr wrap="square" rtlCol="0">
            <a:spAutoFit/>
          </a:bodyPr>
          <a:lstStyle/>
          <a:p>
            <a:r>
              <a:rPr lang="en-US" b="0" i="1" u="sng" dirty="0">
                <a:effectLst/>
                <a:latin typeface="Segoe UI" panose="020B0502040204020203" pitchFamily="34" charset="0"/>
                <a:hlinkClick r:id="rId4">
                  <a:extLst>
                    <a:ext uri="{A12FA001-AC4F-418D-AE19-62706E023703}">
                      <ahyp:hlinkClr xmlns:ahyp="http://schemas.microsoft.com/office/drawing/2018/hyperlinkcolor" val="tx"/>
                    </a:ext>
                  </a:extLst>
                </a:hlinkClick>
              </a:rPr>
              <a:t>Click </a:t>
            </a:r>
            <a:r>
              <a:rPr lang="en-US" i="1" u="sng" dirty="0">
                <a:latin typeface="Segoe UI" panose="020B0502040204020203" pitchFamily="34" charset="0"/>
                <a:hlinkClick r:id="rId4">
                  <a:extLst>
                    <a:ext uri="{A12FA001-AC4F-418D-AE19-62706E023703}">
                      <ahyp:hlinkClr xmlns:ahyp="http://schemas.microsoft.com/office/drawing/2018/hyperlinkcolor" val="tx"/>
                    </a:ext>
                  </a:extLst>
                </a:hlinkClick>
              </a:rPr>
              <a:t>for Practice : </a:t>
            </a:r>
            <a:r>
              <a:rPr lang="en-US" u="sng" dirty="0">
                <a:solidFill>
                  <a:srgbClr val="0563C1"/>
                </a:solidFill>
                <a:latin typeface="Segoe UI" panose="020B0502040204020203" pitchFamily="34" charset="0"/>
                <a:hlinkClick r:id="rId4">
                  <a:extLst>
                    <a:ext uri="{A12FA001-AC4F-418D-AE19-62706E023703}">
                      <ahyp:hlinkClr xmlns:ahyp="http://schemas.microsoft.com/office/drawing/2018/hyperlinkcolor" val="tx"/>
                    </a:ext>
                  </a:extLst>
                </a:hlinkClick>
              </a:rPr>
              <a:t> </a:t>
            </a:r>
            <a:r>
              <a:rPr lang="en-US" b="0" i="0" u="sng" dirty="0">
                <a:solidFill>
                  <a:srgbClr val="0563C1"/>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Lab - Create a base enumeration, add elements, and update properties</a:t>
            </a:r>
            <a:endParaRPr lang="en-PK" dirty="0"/>
          </a:p>
        </p:txBody>
      </p:sp>
    </p:spTree>
    <p:extLst>
      <p:ext uri="{BB962C8B-B14F-4D97-AF65-F5344CB8AC3E}">
        <p14:creationId xmlns:p14="http://schemas.microsoft.com/office/powerpoint/2010/main" val="4284112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85E7-9BA3-FE18-8B20-E62CE1FE62D4}"/>
              </a:ext>
            </a:extLst>
          </p:cNvPr>
          <p:cNvSpPr>
            <a:spLocks noGrp="1"/>
          </p:cNvSpPr>
          <p:nvPr>
            <p:ph type="title"/>
          </p:nvPr>
        </p:nvSpPr>
        <p:spPr>
          <a:xfrm>
            <a:off x="131618" y="193965"/>
            <a:ext cx="11928764" cy="610033"/>
          </a:xfrm>
        </p:spPr>
        <p:txBody>
          <a:bodyPr>
            <a:normAutofit fontScale="90000"/>
          </a:bodyPr>
          <a:lstStyle/>
          <a:p>
            <a:r>
              <a:rPr lang="en-US" sz="4000" b="1" i="0" u="sng" dirty="0">
                <a:effectLst/>
                <a:latin typeface="Segoe UI" panose="020B0502040204020203" pitchFamily="34" charset="0"/>
                <a:hlinkClick r:id="rId2"/>
              </a:rPr>
              <a:t>7.Build tables in finance and operations apps</a:t>
            </a:r>
            <a:endParaRPr lang="en-PK" sz="4000" dirty="0"/>
          </a:p>
        </p:txBody>
      </p:sp>
      <p:sp>
        <p:nvSpPr>
          <p:cNvPr id="3" name="Content Placeholder 2">
            <a:extLst>
              <a:ext uri="{FF2B5EF4-FFF2-40B4-BE49-F238E27FC236}">
                <a16:creationId xmlns:a16="http://schemas.microsoft.com/office/drawing/2014/main" id="{8E002DCC-717C-0E47-B609-8FBA8C9C66FE}"/>
              </a:ext>
            </a:extLst>
          </p:cNvPr>
          <p:cNvSpPr>
            <a:spLocks noGrp="1"/>
          </p:cNvSpPr>
          <p:nvPr>
            <p:ph idx="1"/>
          </p:nvPr>
        </p:nvSpPr>
        <p:spPr>
          <a:xfrm>
            <a:off x="242454" y="870095"/>
            <a:ext cx="11672455" cy="5793939"/>
          </a:xfrm>
        </p:spPr>
        <p:txBody>
          <a:bodyPr/>
          <a:lstStyle/>
          <a:p>
            <a:pPr marL="0" indent="0">
              <a:buNone/>
            </a:pPr>
            <a:r>
              <a:rPr lang="en-US" b="0" i="0" u="none" strike="noStrike" dirty="0">
                <a:effectLst/>
                <a:latin typeface="Segoe UI" panose="020B0502040204020203" pitchFamily="34" charset="0"/>
                <a:hlinkClick r:id="rId3"/>
              </a:rPr>
              <a:t>7.1 Create tables and table fields</a:t>
            </a:r>
            <a:endParaRPr lang="en-US" b="0" i="0" u="none" strike="noStrike" dirty="0">
              <a:effectLst/>
              <a:latin typeface="Segoe UI" panose="020B0502040204020203" pitchFamily="34" charset="0"/>
            </a:endParaRPr>
          </a:p>
          <a:p>
            <a:pPr marL="0" indent="0">
              <a:buNone/>
            </a:pPr>
            <a:endParaRPr lang="en-US" b="0" i="0" u="none" strike="noStrike" dirty="0">
              <a:effectLst/>
              <a:latin typeface="Segoe UI" panose="020B0502040204020203" pitchFamily="34" charset="0"/>
            </a:endParaRPr>
          </a:p>
          <a:p>
            <a:pPr>
              <a:lnSpc>
                <a:spcPct val="150000"/>
              </a:lnSpc>
              <a:spcAft>
                <a:spcPts val="1100"/>
              </a:spcAft>
            </a:pPr>
            <a:r>
              <a:rPr lang="en-US" sz="2000" b="0" i="0" dirty="0">
                <a:effectLst/>
                <a:latin typeface="Google Sans"/>
              </a:rPr>
              <a:t>Tables are the building blocks of Finance and Operations apps, storing data and metadata that is used to create forms and reports.</a:t>
            </a:r>
          </a:p>
          <a:p>
            <a:pPr>
              <a:lnSpc>
                <a:spcPct val="150000"/>
              </a:lnSpc>
              <a:spcAft>
                <a:spcPts val="1100"/>
              </a:spcAft>
            </a:pPr>
            <a:r>
              <a:rPr lang="en-US" sz="1800" b="0" i="0" dirty="0">
                <a:effectLst/>
                <a:latin typeface="Segoe UI" panose="020B0502040204020203" pitchFamily="34" charset="0"/>
              </a:rPr>
              <a:t>Tables are made up of fields, which are organized into field groups</a:t>
            </a:r>
          </a:p>
          <a:p>
            <a:pPr>
              <a:lnSpc>
                <a:spcPct val="150000"/>
              </a:lnSpc>
              <a:spcAft>
                <a:spcPts val="1100"/>
              </a:spcAft>
            </a:pPr>
            <a:r>
              <a:rPr lang="en-US" sz="1800" b="0" i="0" dirty="0">
                <a:effectLst/>
                <a:latin typeface="Segoe UI" panose="020B0502040204020203" pitchFamily="34" charset="0"/>
              </a:rPr>
              <a:t>An index can be created from fields within a table, and aids in data retrieval.</a:t>
            </a:r>
          </a:p>
          <a:p>
            <a:pPr>
              <a:lnSpc>
                <a:spcPct val="150000"/>
              </a:lnSpc>
              <a:spcAft>
                <a:spcPts val="1100"/>
              </a:spcAft>
            </a:pPr>
            <a:r>
              <a:rPr lang="en-US" sz="1800" dirty="0">
                <a:latin typeface="Segoe UI" panose="020B0502040204020203" pitchFamily="34" charset="0"/>
              </a:rPr>
              <a:t>Customer table information is shared with another table, you must create relation between 2 tables.</a:t>
            </a:r>
          </a:p>
          <a:p>
            <a:pPr>
              <a:lnSpc>
                <a:spcPct val="150000"/>
              </a:lnSpc>
              <a:spcAft>
                <a:spcPts val="1100"/>
              </a:spcAft>
            </a:pPr>
            <a:r>
              <a:rPr lang="en-US" sz="1800" b="0" i="0" dirty="0">
                <a:effectLst/>
                <a:latin typeface="Segoe UI" panose="020B0502040204020203" pitchFamily="34" charset="0"/>
              </a:rPr>
              <a:t>Tables are added to a project through the </a:t>
            </a:r>
            <a:r>
              <a:rPr lang="en-US" sz="1800" b="1" i="0" dirty="0">
                <a:effectLst/>
                <a:latin typeface="Segoe UI" panose="020B0502040204020203" pitchFamily="34" charset="0"/>
              </a:rPr>
              <a:t>Solution Explorer</a:t>
            </a:r>
            <a:r>
              <a:rPr lang="en-US" sz="1800" b="0" i="0" dirty="0">
                <a:effectLst/>
                <a:latin typeface="Segoe UI" panose="020B0502040204020203" pitchFamily="34" charset="0"/>
              </a:rPr>
              <a:t> window.</a:t>
            </a:r>
            <a:endParaRPr lang="en-PK" sz="1800" dirty="0"/>
          </a:p>
        </p:txBody>
      </p:sp>
    </p:spTree>
    <p:extLst>
      <p:ext uri="{BB962C8B-B14F-4D97-AF65-F5344CB8AC3E}">
        <p14:creationId xmlns:p14="http://schemas.microsoft.com/office/powerpoint/2010/main" val="3003688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1865-C0F1-28B9-DC06-A1672214CD56}"/>
              </a:ext>
            </a:extLst>
          </p:cNvPr>
          <p:cNvSpPr>
            <a:spLocks noGrp="1"/>
          </p:cNvSpPr>
          <p:nvPr>
            <p:ph type="title"/>
          </p:nvPr>
        </p:nvSpPr>
        <p:spPr>
          <a:xfrm>
            <a:off x="761840" y="433607"/>
            <a:ext cx="7038269" cy="700592"/>
          </a:xfrm>
        </p:spPr>
        <p:txBody>
          <a:bodyPr anchor="t">
            <a:normAutofit fontScale="90000"/>
          </a:bodyPr>
          <a:lstStyle/>
          <a:p>
            <a:r>
              <a:rPr lang="en-US" sz="3000" b="1" i="0" dirty="0">
                <a:effectLst/>
                <a:latin typeface="Segoe UI" panose="020B0502040204020203" pitchFamily="34" charset="0"/>
              </a:rPr>
              <a:t>Elements, models, and packages</a:t>
            </a:r>
            <a:br>
              <a:rPr lang="en-US" sz="3000" b="1" i="0" dirty="0">
                <a:effectLst/>
                <a:latin typeface="Segoe UI" panose="020B0502040204020203" pitchFamily="34" charset="0"/>
              </a:rPr>
            </a:br>
            <a:endParaRPr lang="en-PK" sz="3000" dirty="0"/>
          </a:p>
        </p:txBody>
      </p:sp>
      <p:cxnSp>
        <p:nvCxnSpPr>
          <p:cNvPr id="1049" name="Straight Connector 103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0" name="Content Placeholder 2">
            <a:extLst>
              <a:ext uri="{FF2B5EF4-FFF2-40B4-BE49-F238E27FC236}">
                <a16:creationId xmlns:a16="http://schemas.microsoft.com/office/drawing/2014/main" id="{3826FB50-2A08-0442-36DC-8E2BD956E707}"/>
              </a:ext>
            </a:extLst>
          </p:cNvPr>
          <p:cNvSpPr>
            <a:spLocks noGrp="1"/>
          </p:cNvSpPr>
          <p:nvPr>
            <p:ph idx="1"/>
          </p:nvPr>
        </p:nvSpPr>
        <p:spPr>
          <a:xfrm>
            <a:off x="761840" y="1134199"/>
            <a:ext cx="5334160" cy="5391288"/>
          </a:xfrm>
        </p:spPr>
        <p:txBody>
          <a:bodyPr>
            <a:normAutofit/>
          </a:bodyPr>
          <a:lstStyle/>
          <a:p>
            <a:r>
              <a:rPr lang="en-US" sz="1600" b="0" i="0" dirty="0">
                <a:effectLst/>
                <a:latin typeface="Segoe UI" panose="020B0502040204020203" pitchFamily="34" charset="0"/>
              </a:rPr>
              <a:t>Elements, models, and packages represent the structural hierarchy in Visual Studio for finance and operations. Elements either exist out of the box in the application explorer (AOT) in Visual Studio, or they can be created. Elements are metadata and source files, such as base enumerations and tables.</a:t>
            </a:r>
            <a:endParaRPr lang="en-PK" sz="2400" dirty="0"/>
          </a:p>
        </p:txBody>
      </p:sp>
      <p:pic>
        <p:nvPicPr>
          <p:cNvPr id="1026" name="Picture 2" descr="Diagram of the elements of the technical architecture.">
            <a:extLst>
              <a:ext uri="{FF2B5EF4-FFF2-40B4-BE49-F238E27FC236}">
                <a16:creationId xmlns:a16="http://schemas.microsoft.com/office/drawing/2014/main" id="{2F877532-FE03-F6C3-E5BC-33310E8A5F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98401" y="2839148"/>
            <a:ext cx="3615850" cy="33085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of the Application Explorer window in VisualStudio.">
            <a:extLst>
              <a:ext uri="{FF2B5EF4-FFF2-40B4-BE49-F238E27FC236}">
                <a16:creationId xmlns:a16="http://schemas.microsoft.com/office/drawing/2014/main" id="{4FC52882-0E80-4155-F038-226A04A3A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109" y="939353"/>
            <a:ext cx="3214255" cy="55127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928550-BC1A-1D63-109F-1A97FD9DE081}"/>
              </a:ext>
            </a:extLst>
          </p:cNvPr>
          <p:cNvSpPr txBox="1"/>
          <p:nvPr/>
        </p:nvSpPr>
        <p:spPr>
          <a:xfrm>
            <a:off x="7800109" y="501814"/>
            <a:ext cx="3031581" cy="369332"/>
          </a:xfrm>
          <a:prstGeom prst="rect">
            <a:avLst/>
          </a:prstGeom>
          <a:noFill/>
        </p:spPr>
        <p:txBody>
          <a:bodyPr wrap="square" rtlCol="0">
            <a:spAutoFit/>
          </a:bodyPr>
          <a:lstStyle/>
          <a:p>
            <a:r>
              <a:rPr lang="en-US" b="1" dirty="0"/>
              <a:t>Application Object Tree (AOT)</a:t>
            </a:r>
            <a:endParaRPr lang="en-PK" b="1" dirty="0"/>
          </a:p>
        </p:txBody>
      </p:sp>
    </p:spTree>
    <p:extLst>
      <p:ext uri="{BB962C8B-B14F-4D97-AF65-F5344CB8AC3E}">
        <p14:creationId xmlns:p14="http://schemas.microsoft.com/office/powerpoint/2010/main" val="3894179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6B51B2-AA93-F1DA-F3DA-D47B42335BE0}"/>
              </a:ext>
            </a:extLst>
          </p:cNvPr>
          <p:cNvSpPr>
            <a:spLocks noGrp="1"/>
          </p:cNvSpPr>
          <p:nvPr>
            <p:ph idx="1"/>
          </p:nvPr>
        </p:nvSpPr>
        <p:spPr>
          <a:xfrm>
            <a:off x="5403273" y="381577"/>
            <a:ext cx="5985163" cy="6307746"/>
          </a:xfrm>
        </p:spPr>
        <p:txBody>
          <a:bodyPr/>
          <a:lstStyle/>
          <a:p>
            <a:r>
              <a:rPr lang="en-US" sz="1600" b="1" i="0" dirty="0">
                <a:effectLst/>
                <a:latin typeface="Segoe UI" panose="020B0502040204020203" pitchFamily="34" charset="0"/>
                <a:cs typeface="Segoe UI" panose="020B0502040204020203" pitchFamily="34" charset="0"/>
              </a:rPr>
              <a:t>Fields</a:t>
            </a:r>
            <a:r>
              <a:rPr lang="en-US" sz="1600" b="0" i="0" dirty="0">
                <a:effectLst/>
                <a:latin typeface="Segoe UI" panose="020B0502040204020203" pitchFamily="34" charset="0"/>
                <a:cs typeface="Segoe UI" panose="020B0502040204020203" pitchFamily="34" charset="0"/>
              </a:rPr>
              <a:t> - Make up the data in the table and can be base enumerations or extended data types.</a:t>
            </a:r>
          </a:p>
          <a:p>
            <a:r>
              <a:rPr lang="en-US" sz="1600" b="1" i="0" dirty="0">
                <a:effectLst/>
                <a:latin typeface="Segoe UI" panose="020B0502040204020203" pitchFamily="34" charset="0"/>
                <a:cs typeface="Segoe UI" panose="020B0502040204020203" pitchFamily="34" charset="0"/>
              </a:rPr>
              <a:t>Field groups - </a:t>
            </a:r>
            <a:r>
              <a:rPr lang="en-US" sz="1600" b="0" i="0" dirty="0">
                <a:effectLst/>
                <a:latin typeface="Segoe UI" panose="020B0502040204020203" pitchFamily="34" charset="0"/>
                <a:cs typeface="Segoe UI" panose="020B0502040204020203" pitchFamily="34" charset="0"/>
              </a:rPr>
              <a:t>are logical groupings of physical database fields that can be used on forms and reports to improve usability and maintainability.</a:t>
            </a:r>
          </a:p>
          <a:p>
            <a:r>
              <a:rPr lang="en-US" sz="1600" b="1" i="0" dirty="0">
                <a:effectLst/>
                <a:latin typeface="Segoe UI" panose="020B0502040204020203" pitchFamily="34" charset="0"/>
              </a:rPr>
              <a:t>Indexes</a:t>
            </a:r>
            <a:r>
              <a:rPr lang="en-US" sz="1600" b="0" i="0" dirty="0">
                <a:effectLst/>
                <a:latin typeface="Segoe UI" panose="020B0502040204020203" pitchFamily="34" charset="0"/>
              </a:rPr>
              <a:t> - Are a method for speeding up retrieval of data from a table.</a:t>
            </a:r>
          </a:p>
          <a:p>
            <a:r>
              <a:rPr lang="en-US" sz="1600" b="1" i="0" dirty="0">
                <a:effectLst/>
                <a:latin typeface="Segoe UI" panose="020B0502040204020203" pitchFamily="34" charset="0"/>
              </a:rPr>
              <a:t>Relations</a:t>
            </a:r>
            <a:r>
              <a:rPr lang="en-US" sz="1600" b="0" i="0" dirty="0">
                <a:effectLst/>
                <a:latin typeface="Segoe UI" panose="020B0502040204020203" pitchFamily="34" charset="0"/>
              </a:rPr>
              <a:t> - Define how a table relates to records in other tables.</a:t>
            </a:r>
          </a:p>
          <a:p>
            <a:r>
              <a:rPr lang="en-US" sz="1800" b="1" i="0" dirty="0">
                <a:effectLst/>
                <a:latin typeface="Google Sans"/>
              </a:rPr>
              <a:t>Delete actions </a:t>
            </a:r>
            <a:r>
              <a:rPr lang="en-US" sz="1800" b="0" i="0" dirty="0">
                <a:effectLst/>
                <a:latin typeface="Google Sans"/>
              </a:rPr>
              <a:t>specify what should happen when data in a related table is deleted.</a:t>
            </a:r>
          </a:p>
          <a:p>
            <a:r>
              <a:rPr lang="en-US" sz="1600" b="1" i="0" dirty="0">
                <a:effectLst/>
                <a:latin typeface="Segoe UI" panose="020B0502040204020203" pitchFamily="34" charset="0"/>
              </a:rPr>
              <a:t>State machines</a:t>
            </a:r>
            <a:r>
              <a:rPr lang="en-US" sz="1600" b="0" i="0" dirty="0">
                <a:effectLst/>
                <a:latin typeface="Segoe UI" panose="020B0502040204020203" pitchFamily="34" charset="0"/>
              </a:rPr>
              <a:t>- Enable you to perform state transitions within the workflow without writing any additional code. These are primarily used with workflows.</a:t>
            </a:r>
          </a:p>
          <a:p>
            <a:r>
              <a:rPr lang="en-US" sz="1600" b="1" i="0" dirty="0">
                <a:effectLst/>
                <a:latin typeface="Segoe UI" panose="020B0502040204020203" pitchFamily="34" charset="0"/>
              </a:rPr>
              <a:t>Mappings</a:t>
            </a:r>
            <a:r>
              <a:rPr lang="en-US" sz="1600" b="0" i="0" dirty="0">
                <a:effectLst/>
                <a:latin typeface="Segoe UI" panose="020B0502040204020203" pitchFamily="34" charset="0"/>
              </a:rPr>
              <a:t> - With a map, you can associate a map field with a field in one or more tables. This enables you to use the same field name to access fields with different names in different tables.</a:t>
            </a:r>
            <a:endParaRPr lang="en-US" sz="2400" b="0" i="0" dirty="0">
              <a:effectLst/>
              <a:latin typeface="Segoe UI" panose="020B0502040204020203" pitchFamily="34" charset="0"/>
            </a:endParaRPr>
          </a:p>
          <a:p>
            <a:r>
              <a:rPr lang="en-US" sz="1600" b="1" i="0" dirty="0">
                <a:effectLst/>
                <a:latin typeface="Segoe UI" panose="020B0502040204020203" pitchFamily="34" charset="0"/>
              </a:rPr>
              <a:t>Methods</a:t>
            </a:r>
            <a:r>
              <a:rPr lang="en-US" sz="1600" b="0" i="0" dirty="0">
                <a:effectLst/>
                <a:latin typeface="Segoe UI" panose="020B0502040204020203" pitchFamily="34" charset="0"/>
              </a:rPr>
              <a:t> - Methods are pieces of code that are added to a table that can be run when certain events or changes in the data occur.</a:t>
            </a:r>
          </a:p>
          <a:p>
            <a:r>
              <a:rPr lang="en-US" sz="1600" b="1" i="0" dirty="0">
                <a:effectLst/>
                <a:latin typeface="Segoe UI" panose="020B0502040204020203" pitchFamily="34" charset="0"/>
              </a:rPr>
              <a:t>Events</a:t>
            </a:r>
            <a:r>
              <a:rPr lang="en-US" sz="1600" b="0" i="0" dirty="0">
                <a:effectLst/>
                <a:latin typeface="Segoe UI" panose="020B0502040204020203" pitchFamily="34" charset="0"/>
              </a:rPr>
              <a:t> - Are also pieces of code that are raised as preceding and succeeding operations around base methods.</a:t>
            </a:r>
          </a:p>
          <a:p>
            <a:endParaRPr lang="en-US" sz="1100" b="0" i="0" dirty="0">
              <a:effectLst/>
              <a:latin typeface="Segoe UI" panose="020B0502040204020203" pitchFamily="34" charset="0"/>
            </a:endParaRPr>
          </a:p>
          <a:p>
            <a:endParaRPr lang="en-US" sz="1600" b="0" i="0" dirty="0">
              <a:effectLst/>
              <a:latin typeface="Segoe UI" panose="020B0502040204020203" pitchFamily="34" charset="0"/>
            </a:endParaRPr>
          </a:p>
          <a:p>
            <a:endParaRPr lang="en-PK" sz="2400" dirty="0">
              <a:latin typeface="Segoe UI" panose="020B0502040204020203" pitchFamily="34" charset="0"/>
              <a:cs typeface="Segoe UI" panose="020B0502040204020203" pitchFamily="34" charset="0"/>
            </a:endParaRPr>
          </a:p>
        </p:txBody>
      </p:sp>
      <p:pic>
        <p:nvPicPr>
          <p:cNvPr id="4" name="Picture 2" descr="Screenshot of the Customer Table which is called CustTable.">
            <a:extLst>
              <a:ext uri="{FF2B5EF4-FFF2-40B4-BE49-F238E27FC236}">
                <a16:creationId xmlns:a16="http://schemas.microsoft.com/office/drawing/2014/main" id="{7D5E9EAF-CA0C-F03E-4B33-6873AB065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9" y="817418"/>
            <a:ext cx="4336472" cy="56363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2AC744-E634-2344-C759-0C97ED114FAC}"/>
              </a:ext>
            </a:extLst>
          </p:cNvPr>
          <p:cNvSpPr txBox="1"/>
          <p:nvPr/>
        </p:nvSpPr>
        <p:spPr>
          <a:xfrm>
            <a:off x="207819" y="119967"/>
            <a:ext cx="5001491" cy="523220"/>
          </a:xfrm>
          <a:prstGeom prst="rect">
            <a:avLst/>
          </a:prstGeom>
          <a:noFill/>
        </p:spPr>
        <p:txBody>
          <a:bodyPr wrap="square" rtlCol="0">
            <a:spAutoFit/>
          </a:bodyPr>
          <a:lstStyle/>
          <a:p>
            <a:r>
              <a:rPr lang="en-US" sz="2800" b="1" i="0" dirty="0">
                <a:solidFill>
                  <a:schemeClr val="accent1">
                    <a:lumMod val="75000"/>
                  </a:schemeClr>
                </a:solidFill>
                <a:effectLst/>
                <a:latin typeface="Segoe UI" panose="020B0502040204020203" pitchFamily="34" charset="0"/>
              </a:rPr>
              <a:t>Table designer Components</a:t>
            </a:r>
            <a:endParaRPr lang="en-PK" sz="2800" b="1" dirty="0">
              <a:solidFill>
                <a:schemeClr val="accent1">
                  <a:lumMod val="75000"/>
                </a:schemeClr>
              </a:solidFill>
            </a:endParaRPr>
          </a:p>
        </p:txBody>
      </p:sp>
    </p:spTree>
    <p:extLst>
      <p:ext uri="{BB962C8B-B14F-4D97-AF65-F5344CB8AC3E}">
        <p14:creationId xmlns:p14="http://schemas.microsoft.com/office/powerpoint/2010/main" val="984928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8117D-2382-36A6-F1C7-A8F4EFB9ABF0}"/>
              </a:ext>
            </a:extLst>
          </p:cNvPr>
          <p:cNvSpPr>
            <a:spLocks noGrp="1"/>
          </p:cNvSpPr>
          <p:nvPr>
            <p:ph idx="1"/>
          </p:nvPr>
        </p:nvSpPr>
        <p:spPr>
          <a:xfrm>
            <a:off x="0" y="318655"/>
            <a:ext cx="8929404" cy="6428507"/>
          </a:xfrm>
        </p:spPr>
        <p:txBody>
          <a:bodyPr>
            <a:normAutofit/>
          </a:bodyPr>
          <a:lstStyle/>
          <a:p>
            <a:pPr marL="0" indent="0">
              <a:buNone/>
            </a:pPr>
            <a:r>
              <a:rPr lang="en-US" b="0" i="0" u="sng" dirty="0">
                <a:effectLst/>
                <a:latin typeface="Segoe UI" panose="020B0502040204020203" pitchFamily="34" charset="0"/>
                <a:hlinkClick r:id="rId2"/>
              </a:rPr>
              <a:t>7.2 Populate table and field properties</a:t>
            </a:r>
            <a:endParaRPr lang="en-US" sz="4000" b="0" i="0" dirty="0">
              <a:effectLst/>
              <a:latin typeface="Segoe UI" panose="020B0502040204020203" pitchFamily="34" charset="0"/>
            </a:endParaRPr>
          </a:p>
          <a:p>
            <a:r>
              <a:rPr lang="en-US" sz="1800" b="0" i="0" dirty="0">
                <a:effectLst/>
                <a:latin typeface="Segoe UI" panose="020B0502040204020203" pitchFamily="34" charset="0"/>
              </a:rPr>
              <a:t>When a new element, such as a table or field, is added to a project, we recommend that you update and modify the element's properties.</a:t>
            </a:r>
          </a:p>
          <a:p>
            <a:r>
              <a:rPr lang="en-US" sz="1800" dirty="0"/>
              <a:t>Table Properties that can be manipulated :</a:t>
            </a:r>
          </a:p>
          <a:p>
            <a:pPr lvl="1">
              <a:spcAft>
                <a:spcPts val="550"/>
              </a:spcAft>
            </a:pPr>
            <a:r>
              <a:rPr lang="en-US" sz="1600" b="1" i="0" dirty="0">
                <a:effectLst/>
                <a:latin typeface="Segoe UI" panose="020B0502040204020203" pitchFamily="34" charset="0"/>
              </a:rPr>
              <a:t>Table type</a:t>
            </a:r>
            <a:r>
              <a:rPr lang="en-US" sz="1600" b="0" i="0" dirty="0">
                <a:effectLst/>
                <a:latin typeface="Segoe UI" panose="020B0502040204020203" pitchFamily="34" charset="0"/>
              </a:rPr>
              <a:t> - Determines if the table is considered a regular database table or a temporary table, such as a </a:t>
            </a:r>
            <a:r>
              <a:rPr lang="en-US" sz="1600" b="0" i="0" dirty="0" err="1">
                <a:effectLst/>
                <a:latin typeface="Segoe UI" panose="020B0502040204020203" pitchFamily="34" charset="0"/>
              </a:rPr>
              <a:t>TempDB</a:t>
            </a:r>
            <a:r>
              <a:rPr lang="en-US" sz="1600" b="0" i="0" dirty="0">
                <a:effectLst/>
                <a:latin typeface="Segoe UI" panose="020B0502040204020203" pitchFamily="34" charset="0"/>
              </a:rPr>
              <a:t> or </a:t>
            </a:r>
            <a:r>
              <a:rPr lang="en-US" sz="1600" b="0" i="0" dirty="0" err="1">
                <a:effectLst/>
                <a:latin typeface="Segoe UI" panose="020B0502040204020203" pitchFamily="34" charset="0"/>
              </a:rPr>
              <a:t>InMemory</a:t>
            </a:r>
            <a:r>
              <a:rPr lang="en-US" sz="1600" b="0" i="0" dirty="0">
                <a:effectLst/>
                <a:latin typeface="Segoe UI" panose="020B0502040204020203" pitchFamily="34" charset="0"/>
              </a:rPr>
              <a:t> table.</a:t>
            </a:r>
          </a:p>
          <a:p>
            <a:pPr lvl="1">
              <a:spcAft>
                <a:spcPts val="550"/>
              </a:spcAft>
            </a:pPr>
            <a:r>
              <a:rPr lang="en-US" sz="1600" b="1" i="0" dirty="0">
                <a:effectLst/>
                <a:latin typeface="Segoe UI" panose="020B0502040204020203" pitchFamily="34" charset="0"/>
              </a:rPr>
              <a:t>Name</a:t>
            </a:r>
            <a:r>
              <a:rPr lang="en-US" sz="1600" b="0" i="0" dirty="0">
                <a:effectLst/>
                <a:latin typeface="Segoe UI" panose="020B0502040204020203" pitchFamily="34" charset="0"/>
              </a:rPr>
              <a:t> - </a:t>
            </a:r>
            <a:r>
              <a:rPr lang="en-US" sz="1600" b="0" i="0" dirty="0">
                <a:effectLst/>
                <a:latin typeface="Segoe UI" panose="020B0502040204020203" pitchFamily="34" charset="0"/>
                <a:cs typeface="Segoe UI" panose="020B0502040204020203" pitchFamily="34" charset="0"/>
              </a:rPr>
              <a:t>Names and labels should use camel case, but table names should be all caps.</a:t>
            </a:r>
          </a:p>
          <a:p>
            <a:pPr lvl="1">
              <a:spcAft>
                <a:spcPts val="550"/>
              </a:spcAft>
            </a:pPr>
            <a:r>
              <a:rPr lang="en-US" sz="1600" b="1" i="0" dirty="0">
                <a:effectLst/>
                <a:latin typeface="Segoe UI" panose="020B0502040204020203" pitchFamily="34" charset="0"/>
              </a:rPr>
              <a:t>Label</a:t>
            </a:r>
            <a:r>
              <a:rPr lang="en-US" sz="1600" b="0" i="0" dirty="0">
                <a:effectLst/>
                <a:latin typeface="Segoe UI" panose="020B0502040204020203" pitchFamily="34" charset="0"/>
              </a:rPr>
              <a:t> - Will be added from a label file and is used to identify the table in Visual Studio.</a:t>
            </a:r>
          </a:p>
          <a:p>
            <a:pPr lvl="1">
              <a:spcAft>
                <a:spcPts val="550"/>
              </a:spcAft>
            </a:pPr>
            <a:r>
              <a:rPr lang="en-US" sz="1600" b="1" i="0" dirty="0">
                <a:effectLst/>
                <a:latin typeface="Segoe UI" panose="020B0502040204020203" pitchFamily="34" charset="0"/>
              </a:rPr>
              <a:t>Primary index</a:t>
            </a:r>
            <a:r>
              <a:rPr lang="en-US" sz="1600" b="0" i="0" dirty="0">
                <a:effectLst/>
                <a:latin typeface="Segoe UI" panose="020B0502040204020203" pitchFamily="34" charset="0"/>
              </a:rPr>
              <a:t> - Specifies which field in the table should be used as the primary index and is used for database optimization purposes.</a:t>
            </a:r>
          </a:p>
          <a:p>
            <a:pPr lvl="1">
              <a:spcAft>
                <a:spcPts val="550"/>
              </a:spcAft>
            </a:pPr>
            <a:r>
              <a:rPr lang="en-US" sz="1600" b="1" i="0" dirty="0">
                <a:effectLst/>
                <a:latin typeface="Segoe UI" panose="020B0502040204020203" pitchFamily="34" charset="0"/>
              </a:rPr>
              <a:t>Cluster index</a:t>
            </a:r>
            <a:r>
              <a:rPr lang="en-US" sz="1600" b="0" i="0" dirty="0">
                <a:effectLst/>
                <a:latin typeface="Segoe UI" panose="020B0502040204020203" pitchFamily="34" charset="0"/>
              </a:rPr>
              <a:t> - Specifies the field by which the table should be organized. This property should never be left blank.</a:t>
            </a:r>
          </a:p>
          <a:p>
            <a:pPr lvl="1">
              <a:spcAft>
                <a:spcPts val="550"/>
              </a:spcAft>
            </a:pPr>
            <a:r>
              <a:rPr lang="en-US" sz="1600" b="1" i="0" dirty="0">
                <a:effectLst/>
                <a:latin typeface="Segoe UI" panose="020B0502040204020203" pitchFamily="34" charset="0"/>
              </a:rPr>
              <a:t>Configuration key</a:t>
            </a:r>
            <a:r>
              <a:rPr lang="en-US" sz="1600" b="0" i="0" dirty="0">
                <a:effectLst/>
                <a:latin typeface="Segoe UI" panose="020B0502040204020203" pitchFamily="34" charset="0"/>
              </a:rPr>
              <a:t> - Allows a system administrator to enable and disable certain parts of the application and ensures that a table is removed when the key is disabled.</a:t>
            </a:r>
          </a:p>
          <a:p>
            <a:pPr lvl="1">
              <a:spcAft>
                <a:spcPts val="550"/>
              </a:spcAft>
            </a:pPr>
            <a:r>
              <a:rPr lang="en-US" sz="1600" b="1" i="0" dirty="0">
                <a:effectLst/>
                <a:latin typeface="Segoe UI" panose="020B0502040204020203" pitchFamily="34" charset="0"/>
              </a:rPr>
              <a:t>Support inheritance</a:t>
            </a:r>
            <a:r>
              <a:rPr lang="en-US" sz="1600" b="0" i="0" dirty="0">
                <a:effectLst/>
                <a:latin typeface="Segoe UI" panose="020B0502040204020203" pitchFamily="34" charset="0"/>
              </a:rPr>
              <a:t> </a:t>
            </a:r>
            <a:r>
              <a:rPr lang="en-US" b="0" i="0" dirty="0">
                <a:effectLst/>
                <a:latin typeface="Segoe UI" panose="020B0502040204020203" pitchFamily="34" charset="0"/>
              </a:rPr>
              <a:t>- </a:t>
            </a:r>
            <a:r>
              <a:rPr lang="en-US" sz="1800" b="0" i="0" dirty="0">
                <a:effectLst/>
                <a:latin typeface="Google Sans"/>
              </a:rPr>
              <a:t>The </a:t>
            </a:r>
            <a:r>
              <a:rPr lang="en-US" sz="1800" b="0" i="0" dirty="0" err="1">
                <a:effectLst/>
                <a:latin typeface="Google Sans"/>
              </a:rPr>
              <a:t>CanBeBaseTable</a:t>
            </a:r>
            <a:r>
              <a:rPr lang="en-US" sz="1800" b="0" i="0" dirty="0">
                <a:effectLst/>
                <a:latin typeface="Google Sans"/>
              </a:rPr>
              <a:t> property determines whether a table can be extended by inheritance.</a:t>
            </a:r>
          </a:p>
          <a:p>
            <a:pPr lvl="1">
              <a:spcAft>
                <a:spcPts val="550"/>
              </a:spcAft>
            </a:pPr>
            <a:r>
              <a:rPr lang="en-US" sz="1600" b="1" i="0" dirty="0">
                <a:effectLst/>
                <a:latin typeface="Segoe UI" panose="020B0502040204020203" pitchFamily="34" charset="0"/>
              </a:rPr>
              <a:t>Extends</a:t>
            </a:r>
            <a:r>
              <a:rPr lang="en-US" sz="1600" b="0" i="0" dirty="0">
                <a:effectLst/>
                <a:latin typeface="Segoe UI" panose="020B0502040204020203" pitchFamily="34" charset="0"/>
              </a:rPr>
              <a:t> - Used when the Support Inheritance property is set to </a:t>
            </a:r>
            <a:r>
              <a:rPr lang="en-US" sz="1600" b="1" i="0" dirty="0">
                <a:effectLst/>
                <a:latin typeface="Segoe UI" panose="020B0502040204020203" pitchFamily="34" charset="0"/>
              </a:rPr>
              <a:t>Yes</a:t>
            </a:r>
            <a:r>
              <a:rPr lang="en-US" sz="1600" b="0" i="0" dirty="0">
                <a:effectLst/>
                <a:latin typeface="Segoe UI" panose="020B0502040204020203" pitchFamily="34" charset="0"/>
              </a:rPr>
              <a:t>. The Extends property chooses the base table that will become the parent table to the current table.</a:t>
            </a:r>
          </a:p>
          <a:p>
            <a:endParaRPr lang="en-PK" sz="1800" dirty="0"/>
          </a:p>
        </p:txBody>
      </p:sp>
      <p:pic>
        <p:nvPicPr>
          <p:cNvPr id="4" name="Picture 3">
            <a:extLst>
              <a:ext uri="{FF2B5EF4-FFF2-40B4-BE49-F238E27FC236}">
                <a16:creationId xmlns:a16="http://schemas.microsoft.com/office/drawing/2014/main" id="{BEF3A3D2-BC70-9014-ACF3-8CB3E6E23D71}"/>
              </a:ext>
            </a:extLst>
          </p:cNvPr>
          <p:cNvPicPr>
            <a:picLocks noChangeAspect="1"/>
          </p:cNvPicPr>
          <p:nvPr/>
        </p:nvPicPr>
        <p:blipFill>
          <a:blip r:embed="rId3"/>
          <a:stretch>
            <a:fillRect/>
          </a:stretch>
        </p:blipFill>
        <p:spPr>
          <a:xfrm>
            <a:off x="9355044" y="110835"/>
            <a:ext cx="2608356" cy="66363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24904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F49133-C5EA-D7F4-15CA-7B58969C1339}"/>
              </a:ext>
            </a:extLst>
          </p:cNvPr>
          <p:cNvSpPr>
            <a:spLocks noGrp="1"/>
          </p:cNvSpPr>
          <p:nvPr>
            <p:ph idx="1"/>
          </p:nvPr>
        </p:nvSpPr>
        <p:spPr>
          <a:xfrm>
            <a:off x="110837" y="107662"/>
            <a:ext cx="11914908" cy="1956665"/>
          </a:xfrm>
        </p:spPr>
        <p:txBody>
          <a:bodyPr/>
          <a:lstStyle/>
          <a:p>
            <a:pPr marL="0" indent="0">
              <a:buNone/>
            </a:pPr>
            <a:r>
              <a:rPr lang="en-US" sz="3200" b="0" i="0" u="none" strike="noStrike" dirty="0">
                <a:effectLst/>
                <a:latin typeface="Segoe UI" panose="020B0502040204020203" pitchFamily="34" charset="0"/>
                <a:hlinkClick r:id="rId4"/>
              </a:rPr>
              <a:t>7.3 Add fields, field groups, indexes, and relations</a:t>
            </a:r>
            <a:endParaRPr lang="en-US" sz="3200" b="0" i="0" u="none" strike="noStrike" dirty="0">
              <a:effectLst/>
              <a:latin typeface="Segoe UI" panose="020B0502040204020203" pitchFamily="34" charset="0"/>
            </a:endParaRPr>
          </a:p>
          <a:p>
            <a:r>
              <a:rPr lang="en-US" sz="2000" b="0" i="0" dirty="0">
                <a:effectLst/>
                <a:latin typeface="Google Sans"/>
              </a:rPr>
              <a:t>Create fields and add them to a table, then create field groups to pool associated fields.</a:t>
            </a:r>
          </a:p>
          <a:p>
            <a:r>
              <a:rPr lang="en-US" sz="2000" b="0" i="0" dirty="0">
                <a:effectLst/>
                <a:latin typeface="Google Sans"/>
              </a:rPr>
              <a:t>Field groups improve consistency in form design and reduce the need for manual changes to forms.</a:t>
            </a:r>
            <a:r>
              <a:rPr lang="en-US" sz="2000" b="0" i="0" dirty="0">
                <a:solidFill>
                  <a:srgbClr val="E6E6E6"/>
                </a:solidFill>
                <a:effectLst/>
                <a:latin typeface="Segoe UI" panose="020B0502040204020203" pitchFamily="34" charset="0"/>
              </a:rPr>
              <a:t> </a:t>
            </a:r>
          </a:p>
          <a:p>
            <a:r>
              <a:rPr lang="en-US" sz="1800" b="0" i="0" dirty="0">
                <a:effectLst/>
                <a:latin typeface="Segoe UI" panose="020B0502040204020203" pitchFamily="34" charset="0"/>
              </a:rPr>
              <a:t>The following </a:t>
            </a:r>
            <a:r>
              <a:rPr lang="en-US" sz="1800" b="1" i="0" dirty="0">
                <a:solidFill>
                  <a:schemeClr val="accent1">
                    <a:lumMod val="50000"/>
                  </a:schemeClr>
                </a:solidFill>
                <a:effectLst/>
                <a:latin typeface="Segoe UI" panose="020B0502040204020203" pitchFamily="34" charset="0"/>
              </a:rPr>
              <a:t>animation</a:t>
            </a:r>
            <a:r>
              <a:rPr lang="en-US" sz="1800" b="0" i="0" dirty="0">
                <a:effectLst/>
                <a:latin typeface="Segoe UI" panose="020B0502040204020203" pitchFamily="34" charset="0"/>
              </a:rPr>
              <a:t> shows a field being selected and dragged from the </a:t>
            </a:r>
            <a:r>
              <a:rPr lang="en-US" sz="1800" b="1" i="0" dirty="0">
                <a:effectLst/>
                <a:latin typeface="Segoe UI" panose="020B0502040204020203" pitchFamily="34" charset="0"/>
              </a:rPr>
              <a:t>Application Explorer</a:t>
            </a:r>
            <a:r>
              <a:rPr lang="en-US" sz="1800" b="0" i="0" dirty="0">
                <a:effectLst/>
                <a:latin typeface="Segoe UI" panose="020B0502040204020203" pitchFamily="34" charset="0"/>
              </a:rPr>
              <a:t> window to the </a:t>
            </a:r>
            <a:r>
              <a:rPr lang="en-US" sz="1800" b="1" i="0" dirty="0">
                <a:effectLst/>
                <a:latin typeface="Segoe UI" panose="020B0502040204020203" pitchFamily="34" charset="0"/>
              </a:rPr>
              <a:t>Fields</a:t>
            </a:r>
            <a:r>
              <a:rPr lang="en-US" sz="1800" b="0" i="0" dirty="0">
                <a:effectLst/>
                <a:latin typeface="Segoe UI" panose="020B0502040204020203" pitchFamily="34" charset="0"/>
              </a:rPr>
              <a:t> node of a new table in the </a:t>
            </a:r>
            <a:r>
              <a:rPr lang="en-US" sz="1800" b="1" i="0" dirty="0">
                <a:effectLst/>
                <a:latin typeface="Segoe UI" panose="020B0502040204020203" pitchFamily="34" charset="0"/>
              </a:rPr>
              <a:t>Table designer</a:t>
            </a:r>
            <a:r>
              <a:rPr lang="en-US" sz="1800" b="0" i="0" dirty="0">
                <a:effectLst/>
                <a:latin typeface="Segoe UI" panose="020B0502040204020203" pitchFamily="34" charset="0"/>
              </a:rPr>
              <a:t> window.</a:t>
            </a:r>
            <a:endParaRPr lang="en-PK" dirty="0"/>
          </a:p>
        </p:txBody>
      </p:sp>
      <p:pic>
        <p:nvPicPr>
          <p:cNvPr id="4" name="20230901-1024-55.8201135">
            <a:hlinkClick r:id="" action="ppaction://media"/>
            <a:extLst>
              <a:ext uri="{FF2B5EF4-FFF2-40B4-BE49-F238E27FC236}">
                <a16:creationId xmlns:a16="http://schemas.microsoft.com/office/drawing/2014/main" id="{68122F66-C47E-CA5C-308C-142412392F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6682" y="2522773"/>
            <a:ext cx="6359235" cy="3935845"/>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7CC18C38-F4DC-AD60-93BD-BF12EFDEB512}"/>
              </a:ext>
            </a:extLst>
          </p:cNvPr>
          <p:cNvSpPr txBox="1"/>
          <p:nvPr/>
        </p:nvSpPr>
        <p:spPr>
          <a:xfrm>
            <a:off x="166255" y="2411936"/>
            <a:ext cx="4516581" cy="37869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i="0" dirty="0">
                <a:effectLst/>
                <a:latin typeface="Segoe UI" panose="020B0502040204020203" pitchFamily="34" charset="0"/>
              </a:rPr>
              <a:t>Indices are created on a table to improve efficiency with data retrieval.</a:t>
            </a:r>
          </a:p>
          <a:p>
            <a:pPr marL="285750" indent="-285750">
              <a:lnSpc>
                <a:spcPct val="150000"/>
              </a:lnSpc>
              <a:buFont typeface="Arial" panose="020B0604020202020204" pitchFamily="34" charset="0"/>
              <a:buChar char="•"/>
            </a:pPr>
            <a:r>
              <a:rPr lang="en-US" b="0" i="0" dirty="0">
                <a:effectLst/>
                <a:latin typeface="Segoe UI" panose="020B0502040204020203" pitchFamily="34" charset="0"/>
              </a:rPr>
              <a:t>When you are determining which fields to use for the index, consider fields that are often searched by a range or query.</a:t>
            </a:r>
          </a:p>
          <a:p>
            <a:pPr marL="285750" indent="-285750">
              <a:lnSpc>
                <a:spcPct val="150000"/>
              </a:lnSpc>
              <a:buFont typeface="Arial" panose="020B0604020202020204" pitchFamily="34" charset="0"/>
              <a:buChar char="•"/>
            </a:pPr>
            <a:r>
              <a:rPr lang="en-US" b="0" i="0" dirty="0">
                <a:effectLst/>
                <a:latin typeface="Segoe UI" panose="020B0502040204020203" pitchFamily="34" charset="0"/>
              </a:rPr>
              <a:t>For efficiency, an index should be organized from the most granular column (highest number of unique values) to the least granular column.</a:t>
            </a:r>
            <a:endParaRPr lang="en-PK" dirty="0"/>
          </a:p>
        </p:txBody>
      </p:sp>
      <p:sp>
        <p:nvSpPr>
          <p:cNvPr id="7" name="Arrow: Bent-Up 6">
            <a:extLst>
              <a:ext uri="{FF2B5EF4-FFF2-40B4-BE49-F238E27FC236}">
                <a16:creationId xmlns:a16="http://schemas.microsoft.com/office/drawing/2014/main" id="{3E4AA7C6-9C42-D8C6-D498-A317F958B886}"/>
              </a:ext>
            </a:extLst>
          </p:cNvPr>
          <p:cNvSpPr/>
          <p:nvPr/>
        </p:nvSpPr>
        <p:spPr>
          <a:xfrm rot="5400000">
            <a:off x="4371109" y="2147455"/>
            <a:ext cx="678873" cy="51261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5354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C3586-88F0-034B-69D7-267F18D9C12E}"/>
              </a:ext>
            </a:extLst>
          </p:cNvPr>
          <p:cNvSpPr>
            <a:spLocks noGrp="1"/>
          </p:cNvSpPr>
          <p:nvPr>
            <p:ph idx="1"/>
          </p:nvPr>
        </p:nvSpPr>
        <p:spPr>
          <a:xfrm>
            <a:off x="159327" y="232352"/>
            <a:ext cx="7626928" cy="6376265"/>
          </a:xfrm>
        </p:spPr>
        <p:txBody>
          <a:bodyPr>
            <a:normAutofit/>
          </a:bodyPr>
          <a:lstStyle/>
          <a:p>
            <a:pPr algn="l"/>
            <a:r>
              <a:rPr lang="en-US" sz="1800" b="1" i="0" dirty="0">
                <a:effectLst/>
                <a:latin typeface="Segoe UI" panose="020B0502040204020203" pitchFamily="34" charset="0"/>
              </a:rPr>
              <a:t>The three types of indices that are used in finance and operations apps are:</a:t>
            </a:r>
          </a:p>
          <a:p>
            <a:pPr algn="l"/>
            <a:endParaRPr lang="en-US" sz="1800" b="1" i="0" dirty="0">
              <a:effectLst/>
              <a:latin typeface="Segoe UI" panose="020B0502040204020203" pitchFamily="34" charset="0"/>
            </a:endParaRPr>
          </a:p>
          <a:p>
            <a:pPr algn="l">
              <a:buFont typeface="Arial" panose="020B0604020202020204" pitchFamily="34" charset="0"/>
              <a:buChar char="•"/>
            </a:pPr>
            <a:r>
              <a:rPr lang="en-US" sz="1600" b="1" i="0" dirty="0">
                <a:effectLst/>
                <a:latin typeface="Segoe UI" panose="020B0502040204020203" pitchFamily="34" charset="0"/>
              </a:rPr>
              <a:t>Primary index</a:t>
            </a:r>
            <a:r>
              <a:rPr lang="en-US" sz="1600" b="0" i="0" dirty="0">
                <a:effectLst/>
                <a:latin typeface="Segoe UI" panose="020B0502040204020203" pitchFamily="34" charset="0"/>
              </a:rPr>
              <a:t> - </a:t>
            </a:r>
            <a:r>
              <a:rPr lang="en-US" sz="1800" b="0" i="0" dirty="0">
                <a:effectLst/>
                <a:latin typeface="Google Sans"/>
              </a:rPr>
              <a:t>A primary index is a unique key that cannot have duplicate values.</a:t>
            </a:r>
          </a:p>
          <a:p>
            <a:pPr algn="l">
              <a:buFont typeface="Arial" panose="020B0604020202020204" pitchFamily="34" charset="0"/>
              <a:buChar char="•"/>
            </a:pPr>
            <a:r>
              <a:rPr lang="en-US" sz="1600" b="1" i="0" dirty="0">
                <a:effectLst/>
                <a:latin typeface="Segoe UI" panose="020B0502040204020203" pitchFamily="34" charset="0"/>
              </a:rPr>
              <a:t>Clustered</a:t>
            </a:r>
            <a:r>
              <a:rPr lang="en-US" sz="1600" b="0" i="0" dirty="0">
                <a:effectLst/>
                <a:latin typeface="Segoe UI" panose="020B0502040204020203" pitchFamily="34" charset="0"/>
              </a:rPr>
              <a:t> - </a:t>
            </a:r>
            <a:r>
              <a:rPr lang="en-US" sz="1800" b="0" i="0" dirty="0">
                <a:effectLst/>
                <a:latin typeface="Google Sans"/>
              </a:rPr>
              <a:t>A clustered index is an index that physically orders the data in a table.</a:t>
            </a:r>
          </a:p>
          <a:p>
            <a:pPr algn="l">
              <a:buFont typeface="Arial" panose="020B0604020202020204" pitchFamily="34" charset="0"/>
              <a:buChar char="•"/>
            </a:pPr>
            <a:r>
              <a:rPr lang="en-US" sz="1600" b="1" i="0" dirty="0">
                <a:effectLst/>
                <a:latin typeface="Segoe UI" panose="020B0502040204020203" pitchFamily="34" charset="0"/>
              </a:rPr>
              <a:t>Non-clustered</a:t>
            </a:r>
            <a:r>
              <a:rPr lang="en-US" sz="1600" b="0" i="0" dirty="0">
                <a:effectLst/>
                <a:latin typeface="Segoe UI" panose="020B0502040204020203" pitchFamily="34" charset="0"/>
              </a:rPr>
              <a:t> - </a:t>
            </a:r>
            <a:r>
              <a:rPr lang="en-US" sz="1800" b="0" i="0" dirty="0">
                <a:effectLst/>
                <a:latin typeface="Google Sans"/>
              </a:rPr>
              <a:t>A non-clustered index provides a way to quickly find data in a table by using a specified set of columns.</a:t>
            </a:r>
          </a:p>
          <a:p>
            <a:pPr marL="0" indent="0" algn="l">
              <a:buNone/>
            </a:pPr>
            <a:endParaRPr lang="en-US" sz="1600" dirty="0">
              <a:latin typeface="Google Sans"/>
            </a:endParaRPr>
          </a:p>
          <a:p>
            <a:pPr algn="l"/>
            <a:r>
              <a:rPr lang="en-US" sz="1800" b="1" i="0" dirty="0">
                <a:effectLst/>
                <a:latin typeface="Segoe UI" panose="020B0502040204020203" pitchFamily="34" charset="0"/>
              </a:rPr>
              <a:t>Relation types are defined as follows:</a:t>
            </a:r>
          </a:p>
          <a:p>
            <a:pPr algn="l"/>
            <a:endParaRPr lang="en-US" sz="1600" b="1" i="0" dirty="0">
              <a:effectLst/>
              <a:latin typeface="Segoe UI" panose="020B0502040204020203" pitchFamily="34" charset="0"/>
            </a:endParaRPr>
          </a:p>
          <a:p>
            <a:pPr algn="l">
              <a:buFont typeface="Arial" panose="020B0604020202020204" pitchFamily="34" charset="0"/>
              <a:buChar char="•"/>
            </a:pPr>
            <a:r>
              <a:rPr lang="en-US" sz="1600" b="1" i="0" dirty="0">
                <a:effectLst/>
                <a:latin typeface="Segoe UI" panose="020B0502040204020203" pitchFamily="34" charset="0"/>
              </a:rPr>
              <a:t>Normal relation</a:t>
            </a:r>
            <a:r>
              <a:rPr lang="en-US" sz="1600" b="0" i="0" dirty="0">
                <a:effectLst/>
                <a:latin typeface="Segoe UI" panose="020B0502040204020203" pitchFamily="34" charset="0"/>
              </a:rPr>
              <a:t> - Specifies relation fields without conditions.</a:t>
            </a:r>
          </a:p>
          <a:p>
            <a:pPr algn="l">
              <a:buFont typeface="Arial" panose="020B0604020202020204" pitchFamily="34" charset="0"/>
              <a:buChar char="•"/>
            </a:pPr>
            <a:r>
              <a:rPr lang="en-US" sz="1600" b="1" i="0" dirty="0">
                <a:effectLst/>
                <a:latin typeface="Segoe UI" panose="020B0502040204020203" pitchFamily="34" charset="0"/>
              </a:rPr>
              <a:t>Field fixed relation</a:t>
            </a:r>
            <a:r>
              <a:rPr lang="en-US" sz="1600" b="0" i="0" dirty="0">
                <a:effectLst/>
                <a:latin typeface="Segoe UI" panose="020B0502040204020203" pitchFamily="34" charset="0"/>
              </a:rPr>
              <a:t> - Specifies relation fields to restrict the records in the primary table.</a:t>
            </a:r>
          </a:p>
          <a:p>
            <a:pPr algn="l">
              <a:buFont typeface="Arial" panose="020B0604020202020204" pitchFamily="34" charset="0"/>
              <a:buChar char="•"/>
            </a:pPr>
            <a:r>
              <a:rPr lang="en-US" sz="1600" b="1" i="0" dirty="0">
                <a:effectLst/>
                <a:latin typeface="Segoe UI" panose="020B0502040204020203" pitchFamily="34" charset="0"/>
              </a:rPr>
              <a:t>Related field fixed relation</a:t>
            </a:r>
            <a:r>
              <a:rPr lang="en-US" sz="1600" b="0" i="0" dirty="0">
                <a:effectLst/>
                <a:latin typeface="Segoe UI" panose="020B0502040204020203" pitchFamily="34" charset="0"/>
              </a:rPr>
              <a:t> - Specifies relation fields that restrict the records in the related table.</a:t>
            </a:r>
          </a:p>
          <a:p>
            <a:pPr algn="l">
              <a:buFont typeface="Arial" panose="020B0604020202020204" pitchFamily="34" charset="0"/>
              <a:buChar char="•"/>
            </a:pPr>
            <a:r>
              <a:rPr lang="en-US" sz="1600" b="1" i="0" dirty="0">
                <a:effectLst/>
                <a:latin typeface="Segoe UI" panose="020B0502040204020203" pitchFamily="34" charset="0"/>
              </a:rPr>
              <a:t>Foreign key relation</a:t>
            </a:r>
            <a:r>
              <a:rPr lang="en-US" sz="1600" b="0" i="0" dirty="0">
                <a:effectLst/>
                <a:latin typeface="Segoe UI" panose="020B0502040204020203" pitchFamily="34" charset="0"/>
              </a:rPr>
              <a:t> - Specifies a correspondence between a foreign key field in the present table and the primary key field in another parent table.</a:t>
            </a:r>
          </a:p>
          <a:p>
            <a:pPr algn="l">
              <a:buFont typeface="Arial" panose="020B0604020202020204" pitchFamily="34" charset="0"/>
              <a:buChar char="•"/>
            </a:pPr>
            <a:endParaRPr lang="en-PK" sz="1400" dirty="0"/>
          </a:p>
        </p:txBody>
      </p:sp>
      <p:pic>
        <p:nvPicPr>
          <p:cNvPr id="5" name="Picture 4">
            <a:extLst>
              <a:ext uri="{FF2B5EF4-FFF2-40B4-BE49-F238E27FC236}">
                <a16:creationId xmlns:a16="http://schemas.microsoft.com/office/drawing/2014/main" id="{394153CB-0ABE-A3D1-8D18-650E2402667D}"/>
              </a:ext>
            </a:extLst>
          </p:cNvPr>
          <p:cNvPicPr>
            <a:picLocks noChangeAspect="1"/>
          </p:cNvPicPr>
          <p:nvPr/>
        </p:nvPicPr>
        <p:blipFill>
          <a:blip r:embed="rId2"/>
          <a:stretch>
            <a:fillRect/>
          </a:stretch>
        </p:blipFill>
        <p:spPr>
          <a:xfrm>
            <a:off x="8146472" y="408709"/>
            <a:ext cx="3314741" cy="60405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053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42AAE-411D-C54A-E9A1-761F0B48A56C}"/>
              </a:ext>
            </a:extLst>
          </p:cNvPr>
          <p:cNvSpPr>
            <a:spLocks noGrp="1"/>
          </p:cNvSpPr>
          <p:nvPr>
            <p:ph type="title"/>
          </p:nvPr>
        </p:nvSpPr>
        <p:spPr>
          <a:xfrm>
            <a:off x="117763" y="62489"/>
            <a:ext cx="10515600" cy="618548"/>
          </a:xfrm>
        </p:spPr>
        <p:txBody>
          <a:bodyPr>
            <a:normAutofit fontScale="90000"/>
          </a:bodyPr>
          <a:lstStyle/>
          <a:p>
            <a:r>
              <a:rPr lang="en-US" b="0" i="0" u="sng" dirty="0">
                <a:effectLst/>
                <a:latin typeface="Segoe UI" panose="020B0502040204020203" pitchFamily="34" charset="0"/>
                <a:hlinkClick r:id="rId2"/>
              </a:rPr>
              <a:t>7.4 Table methods</a:t>
            </a:r>
            <a:endParaRPr lang="en-PK" dirty="0"/>
          </a:p>
        </p:txBody>
      </p:sp>
      <p:sp>
        <p:nvSpPr>
          <p:cNvPr id="3" name="Content Placeholder 2">
            <a:extLst>
              <a:ext uri="{FF2B5EF4-FFF2-40B4-BE49-F238E27FC236}">
                <a16:creationId xmlns:a16="http://schemas.microsoft.com/office/drawing/2014/main" id="{E534EB51-A55C-3F9A-4D4D-2972BD32819F}"/>
              </a:ext>
            </a:extLst>
          </p:cNvPr>
          <p:cNvSpPr>
            <a:spLocks noGrp="1"/>
          </p:cNvSpPr>
          <p:nvPr>
            <p:ph idx="1"/>
          </p:nvPr>
        </p:nvSpPr>
        <p:spPr>
          <a:xfrm>
            <a:off x="117763" y="681036"/>
            <a:ext cx="11956474" cy="5982999"/>
          </a:xfrm>
        </p:spPr>
        <p:txBody>
          <a:bodyPr>
            <a:normAutofit fontScale="92500"/>
          </a:bodyPr>
          <a:lstStyle/>
          <a:p>
            <a:pPr>
              <a:spcAft>
                <a:spcPts val="1150"/>
              </a:spcAft>
            </a:pPr>
            <a:r>
              <a:rPr lang="en-US" sz="1600" b="0" i="0" dirty="0">
                <a:effectLst/>
                <a:latin typeface="Segoe UI" panose="020B0502040204020203" pitchFamily="34" charset="0"/>
              </a:rPr>
              <a:t>Each table has methods, which can be classified as standard methods or custom methods. Standard tables must have a super() call to run the framework logic. </a:t>
            </a:r>
          </a:p>
          <a:p>
            <a:pPr>
              <a:spcAft>
                <a:spcPts val="1150"/>
              </a:spcAft>
            </a:pPr>
            <a:r>
              <a:rPr lang="en-US" sz="1600" b="0" i="0" dirty="0">
                <a:effectLst/>
                <a:latin typeface="Segoe UI" panose="020B0502040204020203" pitchFamily="34" charset="0"/>
                <a:cs typeface="Segoe UI" panose="020B0502040204020203" pitchFamily="34" charset="0"/>
              </a:rPr>
              <a:t>Table methods can be extended using the chain of command option or by creating table delegates.</a:t>
            </a:r>
          </a:p>
          <a:p>
            <a:pPr>
              <a:spcAft>
                <a:spcPts val="1150"/>
              </a:spcAft>
            </a:pPr>
            <a:r>
              <a:rPr lang="en-US" sz="1600" b="1" i="0" dirty="0">
                <a:effectLst/>
                <a:latin typeface="Segoe UI" panose="020B0502040204020203" pitchFamily="34" charset="0"/>
              </a:rPr>
              <a:t>initValue() : </a:t>
            </a:r>
            <a:r>
              <a:rPr lang="en-US" sz="1600" b="0" i="0" dirty="0">
                <a:effectLst/>
                <a:latin typeface="Segoe UI" panose="020B0502040204020203" pitchFamily="34" charset="0"/>
              </a:rPr>
              <a:t>You can use this method to address the requirement of initializing some field values while a new record is being created.</a:t>
            </a:r>
          </a:p>
          <a:p>
            <a:pPr>
              <a:spcAft>
                <a:spcPts val="1150"/>
              </a:spcAft>
            </a:pPr>
            <a:r>
              <a:rPr lang="en-US" sz="1600" b="1" i="0" dirty="0">
                <a:effectLst/>
                <a:latin typeface="Segoe UI" panose="020B0502040204020203" pitchFamily="34" charset="0"/>
              </a:rPr>
              <a:t>find() : </a:t>
            </a:r>
            <a:r>
              <a:rPr lang="en-US" sz="1600" b="0" i="0" dirty="0">
                <a:effectLst/>
                <a:latin typeface="Segoe UI" panose="020B0502040204020203" pitchFamily="34" charset="0"/>
              </a:rPr>
              <a:t>This method returns a specific record based on primary key or other unique keys. This method is a static method.</a:t>
            </a:r>
          </a:p>
          <a:p>
            <a:pPr>
              <a:spcAft>
                <a:spcPts val="1150"/>
              </a:spcAft>
            </a:pPr>
            <a:r>
              <a:rPr lang="en-US" sz="1600" b="1" i="0" dirty="0">
                <a:effectLst/>
                <a:latin typeface="Segoe UI" panose="020B0502040204020203" pitchFamily="34" charset="0"/>
              </a:rPr>
              <a:t>insert() : </a:t>
            </a:r>
            <a:r>
              <a:rPr lang="en-US" sz="1600" dirty="0">
                <a:latin typeface="Segoe UI" panose="020B0502040204020203" pitchFamily="34" charset="0"/>
              </a:rPr>
              <a:t>T</a:t>
            </a:r>
            <a:r>
              <a:rPr lang="en-US" sz="1600" b="0" i="0" dirty="0">
                <a:effectLst/>
                <a:latin typeface="Segoe UI" panose="020B0502040204020203" pitchFamily="34" charset="0"/>
              </a:rPr>
              <a:t>o populate data in a field based on the value of some other field in the table.</a:t>
            </a:r>
          </a:p>
          <a:p>
            <a:pPr>
              <a:spcAft>
                <a:spcPts val="1150"/>
              </a:spcAft>
            </a:pPr>
            <a:r>
              <a:rPr lang="en-US" sz="1600" b="1" i="0" dirty="0" err="1">
                <a:effectLst/>
                <a:latin typeface="Segoe UI" panose="020B0502040204020203" pitchFamily="34" charset="0"/>
              </a:rPr>
              <a:t>modifiedField</a:t>
            </a:r>
            <a:r>
              <a:rPr lang="en-US" sz="1600" b="1" i="0" dirty="0">
                <a:effectLst/>
                <a:latin typeface="Segoe UI" panose="020B0502040204020203" pitchFamily="34" charset="0"/>
              </a:rPr>
              <a:t>() : </a:t>
            </a:r>
            <a:r>
              <a:rPr lang="en-US" sz="1600" b="0" i="0" dirty="0">
                <a:effectLst/>
                <a:latin typeface="Segoe UI" panose="020B0502040204020203" pitchFamily="34" charset="0"/>
              </a:rPr>
              <a:t>To populate data into a field while some other field is modified in the same record.</a:t>
            </a:r>
          </a:p>
          <a:p>
            <a:pPr>
              <a:spcAft>
                <a:spcPts val="1150"/>
              </a:spcAft>
            </a:pPr>
            <a:r>
              <a:rPr lang="en-US" sz="1600" b="1" i="0" dirty="0" err="1">
                <a:effectLst/>
                <a:latin typeface="Segoe UI" panose="020B0502040204020203" pitchFamily="34" charset="0"/>
              </a:rPr>
              <a:t>validateField</a:t>
            </a:r>
            <a:r>
              <a:rPr lang="en-US" sz="1600" b="1" i="0" dirty="0">
                <a:effectLst/>
                <a:latin typeface="Segoe UI" panose="020B0502040204020203" pitchFamily="34" charset="0"/>
              </a:rPr>
              <a:t>() : </a:t>
            </a:r>
            <a:r>
              <a:rPr lang="en-US" sz="1600" b="0" i="0" dirty="0">
                <a:effectLst/>
                <a:latin typeface="Segoe UI" panose="020B0502040204020203" pitchFamily="34" charset="0"/>
              </a:rPr>
              <a:t>You can use this method to perform data validation while data is being entered into the field.</a:t>
            </a:r>
            <a:r>
              <a:rPr lang="en-US" sz="2400" b="1" i="0" dirty="0">
                <a:effectLst/>
                <a:latin typeface="Segoe UI" panose="020B0502040204020203" pitchFamily="34" charset="0"/>
              </a:rPr>
              <a:t> </a:t>
            </a:r>
          </a:p>
          <a:p>
            <a:pPr>
              <a:spcAft>
                <a:spcPts val="1150"/>
              </a:spcAft>
            </a:pPr>
            <a:r>
              <a:rPr lang="en-US" sz="1600" b="1" i="0" dirty="0">
                <a:effectLst/>
                <a:latin typeface="Segoe UI" panose="020B0502040204020203" pitchFamily="34" charset="0"/>
              </a:rPr>
              <a:t>validateWrite():</a:t>
            </a:r>
            <a:r>
              <a:rPr lang="en-US" b="1" i="0" dirty="0">
                <a:effectLst/>
                <a:latin typeface="Segoe UI" panose="020B0502040204020203" pitchFamily="34" charset="0"/>
              </a:rPr>
              <a:t> </a:t>
            </a:r>
            <a:r>
              <a:rPr lang="en-US" sz="1600" b="0" i="0" dirty="0">
                <a:effectLst/>
                <a:latin typeface="Segoe UI" panose="020B0502040204020203" pitchFamily="34" charset="0"/>
                <a:cs typeface="Segoe UI" panose="020B0502040204020203" pitchFamily="34" charset="0"/>
              </a:rPr>
              <a:t>The </a:t>
            </a:r>
            <a:r>
              <a:rPr lang="en-US" sz="1600" b="0" i="0" dirty="0" err="1">
                <a:effectLst/>
                <a:latin typeface="Segoe UI" panose="020B0502040204020203" pitchFamily="34" charset="0"/>
                <a:cs typeface="Segoe UI" panose="020B0502040204020203" pitchFamily="34" charset="0"/>
              </a:rPr>
              <a:t>OnValidate</a:t>
            </a:r>
            <a:r>
              <a:rPr lang="en-US" sz="1600" b="0" i="0" dirty="0">
                <a:effectLst/>
                <a:latin typeface="Segoe UI" panose="020B0502040204020203" pitchFamily="34" charset="0"/>
                <a:cs typeface="Segoe UI" panose="020B0502040204020203" pitchFamily="34" charset="0"/>
              </a:rPr>
              <a:t> method is called when a user attempts to save or navigate away from a record and can be used to validate data</a:t>
            </a:r>
            <a:r>
              <a:rPr lang="en-US" sz="1050" dirty="0">
                <a:latin typeface="Segoe UI" panose="020B0502040204020203" pitchFamily="34" charset="0"/>
                <a:cs typeface="Segoe UI" panose="020B0502040204020203" pitchFamily="34" charset="0"/>
              </a:rPr>
              <a:t>.</a:t>
            </a:r>
          </a:p>
          <a:p>
            <a:pPr>
              <a:spcAft>
                <a:spcPts val="1150"/>
              </a:spcAft>
            </a:pPr>
            <a:r>
              <a:rPr lang="en-US" sz="1600" b="1" i="0" dirty="0">
                <a:effectLst/>
                <a:latin typeface="Segoe UI" panose="020B0502040204020203" pitchFamily="34" charset="0"/>
              </a:rPr>
              <a:t>Extension of table methods </a:t>
            </a:r>
            <a:r>
              <a:rPr lang="en-US" sz="2400" b="1" i="0" dirty="0">
                <a:effectLst/>
                <a:latin typeface="Segoe UI" panose="020B0502040204020203" pitchFamily="34" charset="0"/>
              </a:rPr>
              <a:t>: </a:t>
            </a:r>
            <a:r>
              <a:rPr lang="en-US" sz="1600" b="0" i="0" dirty="0">
                <a:effectLst/>
                <a:latin typeface="Segoe UI" panose="020B0502040204020203" pitchFamily="34" charset="0"/>
              </a:rPr>
              <a:t>Chain of command is an option that helps you enhance the functionality of a table method. This option is applicable for standard methods and custom methods.</a:t>
            </a:r>
            <a:endParaRPr lang="en-US" sz="1600" b="1" i="0" dirty="0">
              <a:effectLst/>
              <a:latin typeface="Segoe UI" panose="020B0502040204020203" pitchFamily="34" charset="0"/>
            </a:endParaRPr>
          </a:p>
          <a:p>
            <a:endParaRPr lang="en-US" sz="1400" b="1" i="0" dirty="0">
              <a:effectLst/>
              <a:latin typeface="Segoe UI" panose="020B0502040204020203" pitchFamily="34" charset="0"/>
              <a:cs typeface="Segoe UI" panose="020B0502040204020203" pitchFamily="34" charset="0"/>
            </a:endParaRPr>
          </a:p>
          <a:p>
            <a:r>
              <a:rPr lang="en-US" sz="1800" b="0"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Click to Practice: </a:t>
            </a:r>
            <a:r>
              <a:rPr lang="en-US" sz="1800" b="0" i="0" u="none" strike="noStrike" dirty="0">
                <a:solidFill>
                  <a:srgbClr val="0563C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Lab - Create a table, add fields, and create field groups</a:t>
            </a:r>
            <a:endParaRPr lang="en-US" b="0" i="0" dirty="0">
              <a:effectLst/>
              <a:latin typeface="Segoe UI" panose="020B0502040204020203" pitchFamily="34" charset="0"/>
            </a:endParaRPr>
          </a:p>
          <a:p>
            <a:endParaRPr lang="en-US" sz="1600" b="1" i="0" dirty="0">
              <a:effectLst/>
              <a:latin typeface="Segoe UI" panose="020B0502040204020203" pitchFamily="34" charset="0"/>
            </a:endParaRPr>
          </a:p>
          <a:p>
            <a:endParaRPr lang="en-US" sz="1600" b="0" i="0" dirty="0">
              <a:effectLst/>
              <a:latin typeface="Segoe UI" panose="020B0502040204020203" pitchFamily="34" charset="0"/>
            </a:endParaRPr>
          </a:p>
          <a:p>
            <a:endParaRPr lang="en-US" sz="16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PK"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72507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B941-AC30-14BE-EE24-3C5AAE2BCAE9}"/>
              </a:ext>
            </a:extLst>
          </p:cNvPr>
          <p:cNvSpPr>
            <a:spLocks noGrp="1"/>
          </p:cNvSpPr>
          <p:nvPr>
            <p:ph type="title"/>
          </p:nvPr>
        </p:nvSpPr>
        <p:spPr>
          <a:xfrm>
            <a:off x="110836" y="176211"/>
            <a:ext cx="11582400" cy="1009651"/>
          </a:xfrm>
        </p:spPr>
        <p:txBody>
          <a:bodyPr>
            <a:noAutofit/>
          </a:bodyPr>
          <a:lstStyle/>
          <a:p>
            <a:r>
              <a:rPr lang="en-US" sz="3200" b="1" i="0" u="none" strike="noStrike" dirty="0">
                <a:effectLst/>
                <a:latin typeface="Segoe UI" panose="020B0502040204020203" pitchFamily="34" charset="0"/>
                <a:hlinkClick r:id="rId2"/>
              </a:rPr>
              <a:t>8. Build forms and optimize form performance in finance and operations apps</a:t>
            </a:r>
            <a:endParaRPr lang="en-PK" sz="3200" dirty="0"/>
          </a:p>
        </p:txBody>
      </p:sp>
      <p:sp>
        <p:nvSpPr>
          <p:cNvPr id="3" name="Content Placeholder 2">
            <a:extLst>
              <a:ext uri="{FF2B5EF4-FFF2-40B4-BE49-F238E27FC236}">
                <a16:creationId xmlns:a16="http://schemas.microsoft.com/office/drawing/2014/main" id="{E9D17DBE-E483-2AE4-F805-C58501416EE4}"/>
              </a:ext>
            </a:extLst>
          </p:cNvPr>
          <p:cNvSpPr>
            <a:spLocks noGrp="1"/>
          </p:cNvSpPr>
          <p:nvPr>
            <p:ph idx="1"/>
          </p:nvPr>
        </p:nvSpPr>
        <p:spPr>
          <a:xfrm>
            <a:off x="110836" y="1185861"/>
            <a:ext cx="11970328" cy="5495927"/>
          </a:xfrm>
        </p:spPr>
        <p:txBody>
          <a:bodyPr>
            <a:normAutofit lnSpcReduction="10000"/>
          </a:bodyPr>
          <a:lstStyle/>
          <a:p>
            <a:pPr marL="0" indent="0">
              <a:buNone/>
            </a:pPr>
            <a:r>
              <a:rPr lang="en-US" b="0" i="0" u="sng" dirty="0">
                <a:effectLst/>
                <a:latin typeface="Segoe UI" panose="020B0502040204020203" pitchFamily="34" charset="0"/>
                <a:hlinkClick r:id="rId3"/>
              </a:rPr>
              <a:t>8.1 Introduction</a:t>
            </a:r>
            <a:endParaRPr lang="en-US" b="0" i="0" u="sng" dirty="0">
              <a:effectLst/>
              <a:latin typeface="Segoe UI" panose="020B0502040204020203" pitchFamily="34" charset="0"/>
            </a:endParaRPr>
          </a:p>
          <a:p>
            <a:r>
              <a:rPr lang="en-US" sz="1800" b="0" i="0" dirty="0">
                <a:effectLst/>
                <a:latin typeface="Segoe UI" panose="020B0502040204020203" pitchFamily="34" charset="0"/>
              </a:rPr>
              <a:t>Forms are created and managed in Visual Studio and will display to the user as web pages in finance and operations apps. The user interface is optimized for multiple platforms and mobile apps and is an easy-to-use experience.</a:t>
            </a:r>
          </a:p>
          <a:p>
            <a:pPr marL="0" indent="0">
              <a:buNone/>
            </a:pPr>
            <a:r>
              <a:rPr lang="en-US" b="0" i="0" u="none" strike="noStrike" dirty="0">
                <a:effectLst/>
                <a:latin typeface="Segoe UI" panose="020B0502040204020203" pitchFamily="34" charset="0"/>
                <a:hlinkClick r:id="rId4"/>
              </a:rPr>
              <a:t>8.2 Add a new form to a project and apply a pattern</a:t>
            </a:r>
            <a:endParaRPr lang="en-US" b="0" i="0" u="none" strike="noStrike" dirty="0">
              <a:effectLst/>
              <a:latin typeface="Segoe UI" panose="020B0502040204020203" pitchFamily="34" charset="0"/>
            </a:endParaRPr>
          </a:p>
          <a:p>
            <a:r>
              <a:rPr lang="en-US" sz="1600" b="0" i="0" dirty="0">
                <a:effectLst/>
                <a:latin typeface="Segoe UI" panose="020B0502040204020203" pitchFamily="34" charset="0"/>
                <a:cs typeface="Segoe UI" panose="020B0502040204020203" pitchFamily="34" charset="0"/>
              </a:rPr>
              <a:t>Form patterns are a best practice for structuring and developing forms.</a:t>
            </a:r>
          </a:p>
          <a:p>
            <a:r>
              <a:rPr lang="en-US" sz="1600" b="0" i="0" dirty="0">
                <a:effectLst/>
                <a:latin typeface="Segoe UI" panose="020B0502040204020203" pitchFamily="34" charset="0"/>
                <a:cs typeface="Segoe UI" panose="020B0502040204020203" pitchFamily="34" charset="0"/>
              </a:rPr>
              <a:t>Form patterns provide a guided experience to ensure that forms are correct, consistent, and responsive.</a:t>
            </a:r>
          </a:p>
          <a:p>
            <a:r>
              <a:rPr lang="en-US" sz="1600" b="1" dirty="0">
                <a:latin typeface="Segoe UI" panose="020B0502040204020203" pitchFamily="34" charset="0"/>
                <a:cs typeface="Segoe UI" panose="020B0502040204020203" pitchFamily="34" charset="0"/>
              </a:rPr>
              <a:t>Types of Form Patterns : </a:t>
            </a:r>
          </a:p>
          <a:p>
            <a:pPr lvl="1">
              <a:spcAft>
                <a:spcPts val="550"/>
              </a:spcAft>
            </a:pPr>
            <a:r>
              <a:rPr lang="en-US" sz="1400" b="1" i="0" dirty="0">
                <a:effectLst/>
                <a:latin typeface="Segoe UI" panose="020B0502040204020203" pitchFamily="34" charset="0"/>
              </a:rPr>
              <a:t>Simple List pattern</a:t>
            </a:r>
            <a:r>
              <a:rPr lang="en-US" sz="1400" b="0" i="0" dirty="0">
                <a:effectLst/>
                <a:latin typeface="Segoe UI" panose="020B0502040204020203" pitchFamily="34" charset="0"/>
              </a:rPr>
              <a:t> - To maintain data for entities that contain six or fewer fields and no parent/child relationships.</a:t>
            </a:r>
          </a:p>
          <a:p>
            <a:pPr lvl="1">
              <a:spcAft>
                <a:spcPts val="550"/>
              </a:spcAft>
            </a:pPr>
            <a:r>
              <a:rPr lang="en-US" sz="1400" b="1" i="0" dirty="0">
                <a:effectLst/>
                <a:latin typeface="Segoe UI" panose="020B0502040204020203" pitchFamily="34" charset="0"/>
              </a:rPr>
              <a:t>Simple List and Details pattern</a:t>
            </a:r>
            <a:r>
              <a:rPr lang="en-US" sz="1400" b="0" i="0" dirty="0">
                <a:effectLst/>
                <a:latin typeface="Segoe UI" panose="020B0502040204020203" pitchFamily="34" charset="0"/>
              </a:rPr>
              <a:t> - Used to maintain data for entities that contain six or more fields.</a:t>
            </a:r>
          </a:p>
          <a:p>
            <a:pPr lvl="1">
              <a:spcAft>
                <a:spcPts val="550"/>
              </a:spcAft>
            </a:pPr>
            <a:r>
              <a:rPr lang="en-US" sz="1400" b="1" i="0" dirty="0">
                <a:effectLst/>
                <a:latin typeface="Segoe UI" panose="020B0502040204020203" pitchFamily="34" charset="0"/>
              </a:rPr>
              <a:t>Simple Details pattern</a:t>
            </a:r>
            <a:r>
              <a:rPr lang="en-US" sz="1400" b="0" i="0" dirty="0">
                <a:effectLst/>
                <a:latin typeface="Segoe UI" panose="020B0502040204020203" pitchFamily="34" charset="0"/>
              </a:rPr>
              <a:t> - Used to present a simple set of fields to the user; generally, it is in view mode instead of in edit mode.</a:t>
            </a:r>
          </a:p>
          <a:p>
            <a:pPr lvl="1">
              <a:spcAft>
                <a:spcPts val="550"/>
              </a:spcAft>
            </a:pPr>
            <a:r>
              <a:rPr lang="en-US" sz="1400" b="1" i="0" dirty="0">
                <a:effectLst/>
                <a:latin typeface="Segoe UI" panose="020B0502040204020203" pitchFamily="34" charset="0"/>
              </a:rPr>
              <a:t>Master Details pattern</a:t>
            </a:r>
            <a:r>
              <a:rPr lang="en-US" sz="1400" b="0" i="0" dirty="0">
                <a:effectLst/>
                <a:latin typeface="Segoe UI" panose="020B0502040204020203" pitchFamily="34" charset="0"/>
              </a:rPr>
              <a:t> - For entering data. Users can view and edit data that is organized into expandable and collapsible </a:t>
            </a:r>
            <a:r>
              <a:rPr lang="en-US" sz="1400" b="0" i="0" dirty="0" err="1">
                <a:effectLst/>
                <a:latin typeface="Segoe UI" panose="020B0502040204020203" pitchFamily="34" charset="0"/>
              </a:rPr>
              <a:t>FastTabs</a:t>
            </a:r>
            <a:r>
              <a:rPr lang="en-US" sz="1400" b="0" i="0" dirty="0">
                <a:effectLst/>
                <a:latin typeface="Segoe UI" panose="020B0502040204020203" pitchFamily="34" charset="0"/>
              </a:rPr>
              <a:t>.</a:t>
            </a:r>
          </a:p>
          <a:p>
            <a:pPr lvl="1">
              <a:spcAft>
                <a:spcPts val="550"/>
              </a:spcAft>
            </a:pPr>
            <a:r>
              <a:rPr lang="en-US" sz="1400" b="1" i="0" dirty="0">
                <a:effectLst/>
                <a:latin typeface="Segoe UI" panose="020B0502040204020203" pitchFamily="34" charset="0"/>
              </a:rPr>
              <a:t>Details Transaction pattern</a:t>
            </a:r>
            <a:r>
              <a:rPr lang="en-US" sz="1400" b="0" i="0" dirty="0">
                <a:effectLst/>
                <a:latin typeface="Segoe UI" panose="020B0502040204020203" pitchFamily="34" charset="0"/>
              </a:rPr>
              <a:t> - To present data details in a Header view and a Line view.</a:t>
            </a:r>
          </a:p>
          <a:p>
            <a:pPr lvl="1">
              <a:spcAft>
                <a:spcPts val="550"/>
              </a:spcAft>
            </a:pPr>
            <a:r>
              <a:rPr lang="en-US" sz="1400" b="1" i="0" dirty="0">
                <a:effectLst/>
                <a:latin typeface="Segoe UI" panose="020B0502040204020203" pitchFamily="34" charset="0"/>
              </a:rPr>
              <a:t>List Page pattern</a:t>
            </a:r>
            <a:r>
              <a:rPr lang="en-US" sz="1400" b="0" i="0" dirty="0">
                <a:effectLst/>
                <a:latin typeface="Segoe UI" panose="020B0502040204020203" pitchFamily="34" charset="0"/>
              </a:rPr>
              <a:t> - To present data in a manner that is optimized for browsing records and allows the user to act on a specific record.</a:t>
            </a:r>
          </a:p>
          <a:p>
            <a:pPr lvl="1">
              <a:spcAft>
                <a:spcPts val="550"/>
              </a:spcAft>
            </a:pPr>
            <a:r>
              <a:rPr lang="en-US" sz="1400" b="1" i="0" dirty="0">
                <a:effectLst/>
                <a:latin typeface="Segoe UI" panose="020B0502040204020203" pitchFamily="34" charset="0"/>
              </a:rPr>
              <a:t>Table of Contents pattern</a:t>
            </a:r>
            <a:r>
              <a:rPr lang="en-US" sz="1400" b="0" i="0" dirty="0">
                <a:effectLst/>
                <a:latin typeface="Segoe UI" panose="020B0502040204020203" pitchFamily="34" charset="0"/>
              </a:rPr>
              <a:t> - when at least two forms are required for setup configuration.</a:t>
            </a:r>
          </a:p>
          <a:p>
            <a:pPr lvl="1">
              <a:spcAft>
                <a:spcPts val="550"/>
              </a:spcAft>
            </a:pPr>
            <a:r>
              <a:rPr lang="en-US" sz="1400" b="1" i="0" dirty="0">
                <a:effectLst/>
                <a:latin typeface="Segoe UI" panose="020B0502040204020203" pitchFamily="34" charset="0"/>
              </a:rPr>
              <a:t>Workspace pattern</a:t>
            </a:r>
            <a:r>
              <a:rPr lang="en-US" sz="1400" b="0" i="0" dirty="0">
                <a:effectLst/>
                <a:latin typeface="Segoe UI" panose="020B0502040204020203" pitchFamily="34" charset="0"/>
              </a:rPr>
              <a:t> - </a:t>
            </a:r>
            <a:r>
              <a:rPr lang="en-US" sz="1400" dirty="0">
                <a:latin typeface="Segoe UI" panose="020B0502040204020203" pitchFamily="34" charset="0"/>
              </a:rPr>
              <a:t>T</a:t>
            </a:r>
            <a:r>
              <a:rPr lang="en-US" sz="1400" b="0" i="0" dirty="0">
                <a:effectLst/>
                <a:latin typeface="Segoe UI" panose="020B0502040204020203" pitchFamily="34" charset="0"/>
              </a:rPr>
              <a:t>o create a finance and operations apps workspace, which is a grouping of tasks and specific pages.</a:t>
            </a:r>
          </a:p>
          <a:p>
            <a:pPr lvl="1">
              <a:spcAft>
                <a:spcPts val="550"/>
              </a:spcAft>
            </a:pPr>
            <a:r>
              <a:rPr lang="en-US" sz="1400" b="1" i="0" dirty="0">
                <a:effectLst/>
                <a:latin typeface="Segoe UI" panose="020B0502040204020203" pitchFamily="34" charset="0"/>
              </a:rPr>
              <a:t>Wizard pattern</a:t>
            </a:r>
            <a:r>
              <a:rPr lang="en-US" sz="1400" b="0" i="0" dirty="0">
                <a:effectLst/>
                <a:latin typeface="Segoe UI" panose="020B0502040204020203" pitchFamily="34" charset="0"/>
              </a:rPr>
              <a:t> - </a:t>
            </a:r>
            <a:r>
              <a:rPr lang="en-US" sz="1400" dirty="0" err="1">
                <a:latin typeface="Segoe UI" panose="020B0502040204020203" pitchFamily="34" charset="0"/>
              </a:rPr>
              <a:t>T</a:t>
            </a:r>
            <a:r>
              <a:rPr lang="en-US" sz="1400" b="0" i="0" dirty="0" err="1">
                <a:effectLst/>
                <a:latin typeface="Segoe UI" panose="020B0502040204020203" pitchFamily="34" charset="0"/>
              </a:rPr>
              <a:t>to</a:t>
            </a:r>
            <a:r>
              <a:rPr lang="en-US" sz="1400" b="0" i="0" dirty="0">
                <a:effectLst/>
                <a:latin typeface="Segoe UI" panose="020B0502040204020203" pitchFamily="34" charset="0"/>
              </a:rPr>
              <a:t> guide a user through a specific task by using an ordered series of tab pages.</a:t>
            </a:r>
          </a:p>
          <a:p>
            <a:endParaRPr lang="en-PK"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9181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ADD87C-774B-C43B-8146-B2D39DA04EEB}"/>
              </a:ext>
            </a:extLst>
          </p:cNvPr>
          <p:cNvSpPr>
            <a:spLocks noGrp="1"/>
          </p:cNvSpPr>
          <p:nvPr>
            <p:ph idx="1"/>
          </p:nvPr>
        </p:nvSpPr>
        <p:spPr>
          <a:xfrm>
            <a:off x="117763" y="496238"/>
            <a:ext cx="4551219" cy="5018520"/>
          </a:xfrm>
        </p:spPr>
        <p:txBody>
          <a:bodyPr>
            <a:normAutofit/>
          </a:bodyPr>
          <a:lstStyle/>
          <a:p>
            <a:r>
              <a:rPr lang="en-US" sz="2000" b="0" i="0" dirty="0">
                <a:effectLst/>
                <a:latin typeface="Segoe UI" panose="020B0502040204020203" pitchFamily="34" charset="0"/>
              </a:rPr>
              <a:t>In Visual Studio, a form is added to a project in the </a:t>
            </a:r>
            <a:r>
              <a:rPr lang="en-US" sz="2000" b="1" i="0" dirty="0">
                <a:effectLst/>
                <a:latin typeface="Segoe UI" panose="020B0502040204020203" pitchFamily="34" charset="0"/>
              </a:rPr>
              <a:t>Solution Explorer </a:t>
            </a:r>
            <a:r>
              <a:rPr lang="en-US" sz="2000" b="0" i="0" dirty="0">
                <a:effectLst/>
                <a:latin typeface="Segoe UI" panose="020B0502040204020203" pitchFamily="34" charset="0"/>
              </a:rPr>
              <a:t>window. The form designer window looks different from other element designers because of the additional panes.</a:t>
            </a:r>
          </a:p>
          <a:p>
            <a:endParaRPr lang="en-US" sz="2000" b="0" i="0" dirty="0">
              <a:effectLst/>
              <a:latin typeface="Segoe UI" panose="020B0502040204020203" pitchFamily="34" charset="0"/>
            </a:endParaRPr>
          </a:p>
          <a:p>
            <a:r>
              <a:rPr lang="en-US" sz="2000" b="0" i="0" dirty="0">
                <a:effectLst/>
                <a:latin typeface="Segoe UI" panose="020B0502040204020203" pitchFamily="34" charset="0"/>
                <a:cs typeface="Segoe UI" panose="020B0502040204020203" pitchFamily="34" charset="0"/>
              </a:rPr>
              <a:t>The </a:t>
            </a:r>
            <a:r>
              <a:rPr lang="en-US" sz="2000" b="1" i="0" dirty="0">
                <a:effectLst/>
                <a:latin typeface="Segoe UI" panose="020B0502040204020203" pitchFamily="34" charset="0"/>
                <a:cs typeface="Segoe UI" panose="020B0502040204020203" pitchFamily="34" charset="0"/>
              </a:rPr>
              <a:t>form designer</a:t>
            </a:r>
            <a:r>
              <a:rPr lang="en-US" sz="2000" b="0" i="0" dirty="0">
                <a:effectLst/>
                <a:latin typeface="Segoe UI" panose="020B0502040204020203" pitchFamily="34" charset="0"/>
                <a:cs typeface="Segoe UI" panose="020B0502040204020203" pitchFamily="34" charset="0"/>
              </a:rPr>
              <a:t> has </a:t>
            </a:r>
            <a:r>
              <a:rPr lang="en-US" sz="2000" b="1" i="0" dirty="0">
                <a:effectLst/>
                <a:latin typeface="Segoe UI" panose="020B0502040204020203" pitchFamily="34" charset="0"/>
                <a:cs typeface="Segoe UI" panose="020B0502040204020203" pitchFamily="34" charset="0"/>
              </a:rPr>
              <a:t>3 panes</a:t>
            </a:r>
            <a:r>
              <a:rPr lang="en-US" sz="2000" b="0" i="0" dirty="0">
                <a:effectLst/>
                <a:latin typeface="Segoe UI" panose="020B0502040204020203" pitchFamily="34" charset="0"/>
                <a:cs typeface="Segoe UI" panose="020B0502040204020203" pitchFamily="34" charset="0"/>
              </a:rPr>
              <a:t>: </a:t>
            </a:r>
          </a:p>
          <a:p>
            <a:r>
              <a:rPr lang="en-US" sz="2000" b="1" i="0" dirty="0">
                <a:effectLst/>
                <a:latin typeface="Segoe UI" panose="020B0502040204020203" pitchFamily="34" charset="0"/>
                <a:cs typeface="Segoe UI" panose="020B0502040204020203" pitchFamily="34" charset="0"/>
              </a:rPr>
              <a:t>left pane </a:t>
            </a:r>
            <a:r>
              <a:rPr lang="en-US" sz="2000" b="0" i="0" dirty="0">
                <a:effectLst/>
                <a:latin typeface="Segoe UI" panose="020B0502040204020203" pitchFamily="34" charset="0"/>
                <a:cs typeface="Segoe UI" panose="020B0502040204020203" pitchFamily="34" charset="0"/>
              </a:rPr>
              <a:t>for methods, events, and data sources.</a:t>
            </a:r>
          </a:p>
          <a:p>
            <a:r>
              <a:rPr lang="en-US" sz="2000" b="1" i="0" dirty="0">
                <a:effectLst/>
                <a:latin typeface="Segoe UI" panose="020B0502040204020203" pitchFamily="34" charset="0"/>
                <a:cs typeface="Segoe UI" panose="020B0502040204020203" pitchFamily="34" charset="0"/>
              </a:rPr>
              <a:t>right pane </a:t>
            </a:r>
            <a:r>
              <a:rPr lang="en-US" sz="2000" b="0" i="0" dirty="0">
                <a:effectLst/>
                <a:latin typeface="Segoe UI" panose="020B0502040204020203" pitchFamily="34" charset="0"/>
                <a:cs typeface="Segoe UI" panose="020B0502040204020203" pitchFamily="34" charset="0"/>
              </a:rPr>
              <a:t>for applying patterns and sub patterns.</a:t>
            </a:r>
          </a:p>
          <a:p>
            <a:r>
              <a:rPr lang="en-US" sz="2000" b="1" i="0" dirty="0">
                <a:effectLst/>
                <a:latin typeface="Segoe UI" panose="020B0502040204020203" pitchFamily="34" charset="0"/>
                <a:cs typeface="Segoe UI" panose="020B0502040204020203" pitchFamily="34" charset="0"/>
              </a:rPr>
              <a:t>bottom pane </a:t>
            </a:r>
            <a:r>
              <a:rPr lang="en-US" sz="2000" b="0" i="0" dirty="0">
                <a:effectLst/>
                <a:latin typeface="Segoe UI" panose="020B0502040204020203" pitchFamily="34" charset="0"/>
                <a:cs typeface="Segoe UI" panose="020B0502040204020203" pitchFamily="34" charset="0"/>
              </a:rPr>
              <a:t>for pattern design and preview.</a:t>
            </a:r>
            <a:endParaRPr lang="en-US" sz="3200" b="0" i="0" dirty="0">
              <a:effectLst/>
              <a:latin typeface="Segoe UI" panose="020B0502040204020203" pitchFamily="34" charset="0"/>
              <a:cs typeface="Segoe UI" panose="020B0502040204020203" pitchFamily="34" charset="0"/>
            </a:endParaRPr>
          </a:p>
          <a:p>
            <a:endParaRPr lang="en-PK" dirty="0"/>
          </a:p>
        </p:txBody>
      </p:sp>
      <p:pic>
        <p:nvPicPr>
          <p:cNvPr id="19460" name="Picture 4" descr="Screenshsot of the Visual Studio Form designer window.">
            <a:extLst>
              <a:ext uri="{FF2B5EF4-FFF2-40B4-BE49-F238E27FC236}">
                <a16:creationId xmlns:a16="http://schemas.microsoft.com/office/drawing/2014/main" id="{E7DBABEB-B800-F116-F356-96F2BE591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024" y="496238"/>
            <a:ext cx="7288213" cy="58655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254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FF4C89-163F-412D-BD30-254E6F9D2972}"/>
              </a:ext>
            </a:extLst>
          </p:cNvPr>
          <p:cNvSpPr>
            <a:spLocks noGrp="1"/>
          </p:cNvSpPr>
          <p:nvPr>
            <p:ph idx="1"/>
          </p:nvPr>
        </p:nvSpPr>
        <p:spPr>
          <a:xfrm>
            <a:off x="117763" y="135371"/>
            <a:ext cx="11894127" cy="1541030"/>
          </a:xfrm>
        </p:spPr>
        <p:txBody>
          <a:bodyPr>
            <a:normAutofit/>
          </a:bodyPr>
          <a:lstStyle/>
          <a:p>
            <a:pPr marL="0" indent="0">
              <a:buNone/>
            </a:pPr>
            <a:r>
              <a:rPr lang="en-US" sz="3200" b="0" i="0" u="sng" dirty="0">
                <a:effectLst/>
                <a:latin typeface="Segoe UI" panose="020B0502040204020203" pitchFamily="34" charset="0"/>
                <a:hlinkClick r:id="rId2"/>
              </a:rPr>
              <a:t>8.3 Add a data source to a form</a:t>
            </a:r>
            <a:endParaRPr lang="en-US" sz="3200" b="0" i="0" u="sng" dirty="0">
              <a:effectLst/>
              <a:latin typeface="Segoe UI" panose="020B0502040204020203" pitchFamily="34" charset="0"/>
            </a:endParaRPr>
          </a:p>
          <a:p>
            <a:r>
              <a:rPr lang="en-US" sz="2000" dirty="0">
                <a:latin typeface="Segoe UI" panose="020B0502040204020203" pitchFamily="34" charset="0"/>
              </a:rPr>
              <a:t>A</a:t>
            </a:r>
            <a:r>
              <a:rPr lang="en-US" sz="2000" b="0" i="0" dirty="0">
                <a:effectLst/>
                <a:latin typeface="Segoe UI" panose="020B0502040204020203" pitchFamily="34" charset="0"/>
              </a:rPr>
              <a:t> data source must be added to a form in the form designer window of Visual Studio. You can select and drag a table or query from your project in the </a:t>
            </a:r>
            <a:r>
              <a:rPr lang="en-US" sz="2000" b="1" i="0" dirty="0">
                <a:effectLst/>
                <a:latin typeface="Segoe UI" panose="020B0502040204020203" pitchFamily="34" charset="0"/>
              </a:rPr>
              <a:t>Solution Explorer</a:t>
            </a:r>
            <a:r>
              <a:rPr lang="en-US" sz="2000" b="0" i="0" dirty="0">
                <a:effectLst/>
                <a:latin typeface="Segoe UI" panose="020B0502040204020203" pitchFamily="34" charset="0"/>
              </a:rPr>
              <a:t> window or drag a system table from the </a:t>
            </a:r>
            <a:r>
              <a:rPr lang="en-US" sz="2000" b="1" i="0" dirty="0">
                <a:effectLst/>
                <a:latin typeface="Segoe UI" panose="020B0502040204020203" pitchFamily="34" charset="0"/>
              </a:rPr>
              <a:t>Application Explorer</a:t>
            </a:r>
            <a:r>
              <a:rPr lang="en-US" sz="2000" b="0" i="0" dirty="0">
                <a:effectLst/>
                <a:latin typeface="Segoe UI" panose="020B0502040204020203" pitchFamily="34" charset="0"/>
              </a:rPr>
              <a:t> window.</a:t>
            </a:r>
          </a:p>
          <a:p>
            <a:endParaRPr lang="en-PK" sz="3200" dirty="0"/>
          </a:p>
        </p:txBody>
      </p:sp>
      <p:pic>
        <p:nvPicPr>
          <p:cNvPr id="21506" name="Picture 2" descr="Screenshsot of the Visual Studio Form designer window highlighting Data Sources options.">
            <a:extLst>
              <a:ext uri="{FF2B5EF4-FFF2-40B4-BE49-F238E27FC236}">
                <a16:creationId xmlns:a16="http://schemas.microsoft.com/office/drawing/2014/main" id="{4F29E05B-E41D-625C-6D9D-6AB3E77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528" y="1385455"/>
            <a:ext cx="6442362" cy="52321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3B51F0-CC0E-0C5C-E141-63DE44CAAD31}"/>
              </a:ext>
            </a:extLst>
          </p:cNvPr>
          <p:cNvSpPr txBox="1"/>
          <p:nvPr/>
        </p:nvSpPr>
        <p:spPr>
          <a:xfrm>
            <a:off x="117763" y="1676401"/>
            <a:ext cx="5451764" cy="4801314"/>
          </a:xfrm>
          <a:prstGeom prst="rect">
            <a:avLst/>
          </a:prstGeom>
          <a:noFill/>
        </p:spPr>
        <p:txBody>
          <a:bodyPr wrap="square" rtlCol="0">
            <a:spAutoFit/>
          </a:bodyPr>
          <a:lstStyle/>
          <a:p>
            <a:pPr algn="l"/>
            <a:r>
              <a:rPr lang="en-US" b="1" i="0" dirty="0">
                <a:effectLst/>
                <a:latin typeface="Segoe UI" panose="020B0502040204020203" pitchFamily="34" charset="0"/>
              </a:rPr>
              <a:t>Follow these steps to add a data source :</a:t>
            </a:r>
          </a:p>
          <a:p>
            <a:pPr algn="l"/>
            <a:endParaRPr lang="en-US" b="1" i="0" dirty="0">
              <a:effectLst/>
              <a:latin typeface="Segoe UI" panose="020B0502040204020203" pitchFamily="34" charset="0"/>
            </a:endParaRPr>
          </a:p>
          <a:p>
            <a:pPr algn="l">
              <a:buFont typeface="+mj-lt"/>
              <a:buAutoNum type="arabicPeriod"/>
            </a:pPr>
            <a:r>
              <a:rPr lang="en-US" b="0" i="0" dirty="0">
                <a:effectLst/>
                <a:latin typeface="Segoe UI" panose="020B0502040204020203" pitchFamily="34" charset="0"/>
              </a:rPr>
              <a:t>In the </a:t>
            </a:r>
            <a:r>
              <a:rPr lang="en-US" b="1" i="0" dirty="0">
                <a:effectLst/>
                <a:latin typeface="Segoe UI" panose="020B0502040204020203" pitchFamily="34" charset="0"/>
              </a:rPr>
              <a:t>Application Explorer</a:t>
            </a:r>
            <a:r>
              <a:rPr lang="en-US" b="0" i="0" dirty="0">
                <a:effectLst/>
                <a:latin typeface="Segoe UI" panose="020B0502040204020203" pitchFamily="34" charset="0"/>
              </a:rPr>
              <a:t> window, expand the </a:t>
            </a:r>
            <a:r>
              <a:rPr lang="en-US" b="1" i="0" dirty="0">
                <a:effectLst/>
                <a:latin typeface="Segoe UI" panose="020B0502040204020203" pitchFamily="34" charset="0"/>
              </a:rPr>
              <a:t>AOT</a:t>
            </a:r>
            <a:r>
              <a:rPr lang="en-US" b="0" i="0" dirty="0">
                <a:effectLst/>
                <a:latin typeface="Segoe UI" panose="020B0502040204020203" pitchFamily="34" charset="0"/>
              </a:rPr>
              <a:t> node. You can view the </a:t>
            </a:r>
            <a:r>
              <a:rPr lang="en-US" b="1" i="0" dirty="0">
                <a:effectLst/>
                <a:latin typeface="Segoe UI" panose="020B0502040204020203" pitchFamily="34" charset="0"/>
              </a:rPr>
              <a:t>Application Explorer</a:t>
            </a:r>
            <a:r>
              <a:rPr lang="en-US" b="0" i="0" dirty="0">
                <a:effectLst/>
                <a:latin typeface="Segoe UI" panose="020B0502040204020203" pitchFamily="34" charset="0"/>
              </a:rPr>
              <a:t> window by going to </a:t>
            </a:r>
            <a:r>
              <a:rPr lang="en-US" b="1" i="0" dirty="0">
                <a:effectLst/>
                <a:latin typeface="Segoe UI" panose="020B0502040204020203" pitchFamily="34" charset="0"/>
              </a:rPr>
              <a:t>View &gt; Application Explorer</a:t>
            </a:r>
            <a:r>
              <a:rPr lang="en-US" b="0" i="0" dirty="0">
                <a:effectLst/>
                <a:latin typeface="Segoe UI" panose="020B0502040204020203" pitchFamily="34" charset="0"/>
              </a:rPr>
              <a:t>.</a:t>
            </a:r>
          </a:p>
          <a:p>
            <a:pPr algn="l">
              <a:buFont typeface="+mj-lt"/>
              <a:buAutoNum type="arabicPeriod"/>
            </a:pPr>
            <a:endParaRPr lang="en-US" b="0" i="0" dirty="0">
              <a:effectLst/>
              <a:latin typeface="Segoe UI" panose="020B0502040204020203" pitchFamily="34" charset="0"/>
            </a:endParaRPr>
          </a:p>
          <a:p>
            <a:pPr algn="l">
              <a:buFont typeface="+mj-lt"/>
              <a:buAutoNum type="arabicPeriod"/>
            </a:pPr>
            <a:r>
              <a:rPr lang="en-US" b="0" i="0" dirty="0">
                <a:effectLst/>
                <a:latin typeface="Segoe UI" panose="020B0502040204020203" pitchFamily="34" charset="0"/>
              </a:rPr>
              <a:t>Expand the </a:t>
            </a:r>
            <a:r>
              <a:rPr lang="en-US" b="1" i="0" dirty="0">
                <a:effectLst/>
                <a:latin typeface="Segoe UI" panose="020B0502040204020203" pitchFamily="34" charset="0"/>
              </a:rPr>
              <a:t>Data Model</a:t>
            </a:r>
            <a:r>
              <a:rPr lang="en-US" b="0" i="0" dirty="0">
                <a:effectLst/>
                <a:latin typeface="Segoe UI" panose="020B0502040204020203" pitchFamily="34" charset="0"/>
              </a:rPr>
              <a:t> node.</a:t>
            </a:r>
          </a:p>
          <a:p>
            <a:pPr algn="l">
              <a:buFont typeface="+mj-lt"/>
              <a:buAutoNum type="arabicPeriod"/>
            </a:pPr>
            <a:endParaRPr lang="en-US" b="0" i="0" dirty="0">
              <a:effectLst/>
              <a:latin typeface="Segoe UI" panose="020B0502040204020203" pitchFamily="34" charset="0"/>
            </a:endParaRPr>
          </a:p>
          <a:p>
            <a:pPr algn="l">
              <a:buFont typeface="+mj-lt"/>
              <a:buAutoNum type="arabicPeriod"/>
            </a:pPr>
            <a:r>
              <a:rPr lang="en-US" b="0" i="0" dirty="0">
                <a:effectLst/>
                <a:latin typeface="Segoe UI" panose="020B0502040204020203" pitchFamily="34" charset="0"/>
              </a:rPr>
              <a:t>Expand the </a:t>
            </a:r>
            <a:r>
              <a:rPr lang="en-US" b="1" i="0" dirty="0">
                <a:effectLst/>
                <a:latin typeface="Segoe UI" panose="020B0502040204020203" pitchFamily="34" charset="0"/>
              </a:rPr>
              <a:t>Tables</a:t>
            </a:r>
            <a:r>
              <a:rPr lang="en-US" b="0" i="0" dirty="0">
                <a:effectLst/>
                <a:latin typeface="Segoe UI" panose="020B0502040204020203" pitchFamily="34" charset="0"/>
              </a:rPr>
              <a:t> or </a:t>
            </a:r>
            <a:r>
              <a:rPr lang="en-US" b="1" i="0" dirty="0">
                <a:effectLst/>
                <a:latin typeface="Segoe UI" panose="020B0502040204020203" pitchFamily="34" charset="0"/>
              </a:rPr>
              <a:t>Table Extensions</a:t>
            </a:r>
            <a:r>
              <a:rPr lang="en-US" b="0" i="0" dirty="0">
                <a:effectLst/>
                <a:latin typeface="Segoe UI" panose="020B0502040204020203" pitchFamily="34" charset="0"/>
              </a:rPr>
              <a:t> node, depending on the type of data source that you are adding.</a:t>
            </a:r>
          </a:p>
          <a:p>
            <a:pPr algn="l">
              <a:buFont typeface="+mj-lt"/>
              <a:buAutoNum type="arabicPeriod"/>
            </a:pPr>
            <a:endParaRPr lang="en-US" b="0" i="0" dirty="0">
              <a:effectLst/>
              <a:latin typeface="Segoe UI" panose="020B0502040204020203" pitchFamily="34" charset="0"/>
            </a:endParaRPr>
          </a:p>
          <a:p>
            <a:pPr algn="l">
              <a:buFont typeface="+mj-lt"/>
              <a:buAutoNum type="arabicPeriod"/>
            </a:pPr>
            <a:r>
              <a:rPr lang="en-US" b="0" i="0" dirty="0">
                <a:effectLst/>
                <a:latin typeface="Segoe UI" panose="020B0502040204020203" pitchFamily="34" charset="0"/>
              </a:rPr>
              <a:t>Select and drag your desired table from the </a:t>
            </a:r>
            <a:r>
              <a:rPr lang="en-US" b="1" i="0" dirty="0">
                <a:effectLst/>
                <a:latin typeface="Segoe UI" panose="020B0502040204020203" pitchFamily="34" charset="0"/>
              </a:rPr>
              <a:t>AOT</a:t>
            </a:r>
            <a:r>
              <a:rPr lang="en-US" b="0" i="0" dirty="0">
                <a:effectLst/>
                <a:latin typeface="Segoe UI" panose="020B0502040204020203" pitchFamily="34" charset="0"/>
              </a:rPr>
              <a:t> node to the </a:t>
            </a:r>
            <a:r>
              <a:rPr lang="en-US" b="1" i="0" dirty="0">
                <a:effectLst/>
                <a:latin typeface="Segoe UI" panose="020B0502040204020203" pitchFamily="34" charset="0"/>
              </a:rPr>
              <a:t>Data Sources</a:t>
            </a:r>
            <a:r>
              <a:rPr lang="en-US" b="0" i="0" dirty="0">
                <a:effectLst/>
                <a:latin typeface="Segoe UI" panose="020B0502040204020203" pitchFamily="34" charset="0"/>
              </a:rPr>
              <a:t> node in the left pane of the form designer window.</a:t>
            </a:r>
          </a:p>
          <a:p>
            <a:endParaRPr lang="en-PK" dirty="0"/>
          </a:p>
        </p:txBody>
      </p:sp>
    </p:spTree>
    <p:extLst>
      <p:ext uri="{BB962C8B-B14F-4D97-AF65-F5344CB8AC3E}">
        <p14:creationId xmlns:p14="http://schemas.microsoft.com/office/powerpoint/2010/main" val="926036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2E6E4-06B8-2819-6793-7438DEDE59E2}"/>
              </a:ext>
            </a:extLst>
          </p:cNvPr>
          <p:cNvSpPr>
            <a:spLocks noGrp="1"/>
          </p:cNvSpPr>
          <p:nvPr>
            <p:ph idx="1"/>
          </p:nvPr>
        </p:nvSpPr>
        <p:spPr>
          <a:xfrm>
            <a:off x="117763" y="163079"/>
            <a:ext cx="11907981" cy="6514812"/>
          </a:xfrm>
        </p:spPr>
        <p:txBody>
          <a:bodyPr/>
          <a:lstStyle/>
          <a:p>
            <a:pPr marL="0" indent="0">
              <a:buNone/>
            </a:pPr>
            <a:r>
              <a:rPr lang="en-US" b="0" i="0" u="none" strike="noStrike" dirty="0">
                <a:effectLst/>
                <a:latin typeface="Segoe UI" panose="020B0502040204020203" pitchFamily="34" charset="0"/>
                <a:hlinkClick r:id="rId2"/>
              </a:rPr>
              <a:t>8.4 Add grids, fields, and groups to a form</a:t>
            </a:r>
            <a:endParaRPr lang="en-US" b="0" i="0" u="none" strike="noStrike" dirty="0">
              <a:effectLst/>
              <a:latin typeface="Segoe UI" panose="020B0502040204020203" pitchFamily="34" charset="0"/>
            </a:endParaRPr>
          </a:p>
          <a:p>
            <a:r>
              <a:rPr lang="en-US" sz="1800" b="0" i="0" dirty="0">
                <a:effectLst/>
                <a:latin typeface="Segoe UI" panose="020B0502040204020203" pitchFamily="34" charset="0"/>
              </a:rPr>
              <a:t>When a table is listed under the </a:t>
            </a:r>
            <a:r>
              <a:rPr lang="en-US" sz="1800" b="1" i="0" dirty="0">
                <a:effectLst/>
                <a:latin typeface="Segoe UI" panose="020B0502040204020203" pitchFamily="34" charset="0"/>
              </a:rPr>
              <a:t>Data Sources</a:t>
            </a:r>
            <a:r>
              <a:rPr lang="en-US" sz="1800" b="0" i="0" dirty="0">
                <a:effectLst/>
                <a:latin typeface="Segoe UI" panose="020B0502040204020203" pitchFamily="34" charset="0"/>
              </a:rPr>
              <a:t> node on the left pane of the Form designer window, it can then be used to add fields to the </a:t>
            </a:r>
            <a:r>
              <a:rPr lang="en-US" sz="1800" b="1" i="0" dirty="0">
                <a:effectLst/>
                <a:latin typeface="Segoe UI" panose="020B0502040204020203" pitchFamily="34" charset="0"/>
              </a:rPr>
              <a:t>Grid</a:t>
            </a:r>
            <a:r>
              <a:rPr lang="en-US" sz="1800" b="0" i="0" dirty="0">
                <a:effectLst/>
                <a:latin typeface="Segoe UI" panose="020B0502040204020203" pitchFamily="34" charset="0"/>
              </a:rPr>
              <a:t> node of the pattern design.</a:t>
            </a:r>
          </a:p>
          <a:p>
            <a:endParaRPr lang="en-US" sz="1800" b="0" i="0" dirty="0">
              <a:effectLst/>
              <a:latin typeface="Segoe UI" panose="020B0502040204020203" pitchFamily="34" charset="0"/>
            </a:endParaRPr>
          </a:p>
          <a:p>
            <a:pPr algn="l"/>
            <a:r>
              <a:rPr lang="en-US" sz="1800" b="1" i="0" dirty="0">
                <a:effectLst/>
                <a:latin typeface="Segoe UI" panose="020B0502040204020203" pitchFamily="34" charset="0"/>
              </a:rPr>
              <a:t>Follow these steps to add more controls to your form:</a:t>
            </a:r>
          </a:p>
          <a:p>
            <a:pPr lvl="1">
              <a:spcAft>
                <a:spcPts val="550"/>
              </a:spcAft>
              <a:buFont typeface="+mj-lt"/>
              <a:buAutoNum type="arabicPeriod"/>
            </a:pPr>
            <a:r>
              <a:rPr lang="en-US" sz="1400" b="0" i="0" dirty="0">
                <a:effectLst/>
                <a:latin typeface="Segoe UI" panose="020B0502040204020203" pitchFamily="34" charset="0"/>
              </a:rPr>
              <a:t>In Visual Studio, ensure that you have applied your desired form pattern by right-clicking the </a:t>
            </a:r>
            <a:r>
              <a:rPr lang="en-US" sz="1400" b="1" i="0" dirty="0">
                <a:effectLst/>
                <a:latin typeface="Segoe UI" panose="020B0502040204020203" pitchFamily="34" charset="0"/>
              </a:rPr>
              <a:t>Design</a:t>
            </a:r>
            <a:r>
              <a:rPr lang="en-US" sz="1400" b="0" i="0" dirty="0">
                <a:effectLst/>
                <a:latin typeface="Segoe UI" panose="020B0502040204020203" pitchFamily="34" charset="0"/>
              </a:rPr>
              <a:t> node on the right pane and selecting </a:t>
            </a:r>
            <a:r>
              <a:rPr lang="en-US" sz="1400" b="1" i="0" dirty="0">
                <a:effectLst/>
                <a:latin typeface="Segoe UI" panose="020B0502040204020203" pitchFamily="34" charset="0"/>
              </a:rPr>
              <a:t>Apply pattern</a:t>
            </a:r>
            <a:r>
              <a:rPr lang="en-US" sz="1400" b="0" i="0" dirty="0">
                <a:effectLst/>
                <a:latin typeface="Segoe UI" panose="020B0502040204020203" pitchFamily="34" charset="0"/>
              </a:rPr>
              <a:t>.</a:t>
            </a:r>
          </a:p>
          <a:p>
            <a:pPr lvl="1">
              <a:spcAft>
                <a:spcPts val="550"/>
              </a:spcAft>
              <a:buFont typeface="+mj-lt"/>
              <a:buAutoNum type="arabicPeriod"/>
            </a:pPr>
            <a:r>
              <a:rPr lang="en-US" sz="1400" b="0" i="0" dirty="0">
                <a:effectLst/>
                <a:latin typeface="Segoe UI" panose="020B0502040204020203" pitchFamily="34" charset="0"/>
              </a:rPr>
              <a:t>After adding a data source by following the steps in the previous unit, you will now begin adding controls to the form by following the steps in the correct order on the </a:t>
            </a:r>
            <a:r>
              <a:rPr lang="en-US" sz="1400" b="1" i="0" dirty="0">
                <a:effectLst/>
                <a:latin typeface="Segoe UI" panose="020B0502040204020203" pitchFamily="34" charset="0"/>
              </a:rPr>
              <a:t>Pattern</a:t>
            </a:r>
            <a:r>
              <a:rPr lang="en-US" sz="1400" b="0" i="0" dirty="0">
                <a:effectLst/>
                <a:latin typeface="Segoe UI" panose="020B0502040204020203" pitchFamily="34" charset="0"/>
              </a:rPr>
              <a:t> tab on the bottom pane of the form designer window. For example, in a Simple List form pattern, you need to add an Action Pane, then a Group, and lastly, a Grid.</a:t>
            </a:r>
          </a:p>
          <a:p>
            <a:pPr lvl="1">
              <a:spcAft>
                <a:spcPts val="550"/>
              </a:spcAft>
              <a:buFont typeface="+mj-lt"/>
              <a:buAutoNum type="arabicPeriod"/>
            </a:pPr>
            <a:r>
              <a:rPr lang="en-US" sz="1400" b="0" i="0" dirty="0">
                <a:effectLst/>
                <a:latin typeface="Segoe UI" panose="020B0502040204020203" pitchFamily="34" charset="0"/>
              </a:rPr>
              <a:t>Right-click the </a:t>
            </a:r>
            <a:r>
              <a:rPr lang="en-US" sz="1400" b="1" i="0" dirty="0">
                <a:effectLst/>
                <a:latin typeface="Segoe UI" panose="020B0502040204020203" pitchFamily="34" charset="0"/>
              </a:rPr>
              <a:t>Design</a:t>
            </a:r>
            <a:r>
              <a:rPr lang="en-US" sz="1400" b="0" i="0" dirty="0">
                <a:effectLst/>
                <a:latin typeface="Segoe UI" panose="020B0502040204020203" pitchFamily="34" charset="0"/>
              </a:rPr>
              <a:t> node on the right pane of the form designer and select </a:t>
            </a:r>
            <a:r>
              <a:rPr lang="en-US" sz="1400" b="1" i="0" dirty="0">
                <a:effectLst/>
                <a:latin typeface="Segoe UI" panose="020B0502040204020203" pitchFamily="34" charset="0"/>
              </a:rPr>
              <a:t>New &gt; Action Pane</a:t>
            </a:r>
            <a:r>
              <a:rPr lang="en-US" sz="1400" b="0" i="0" dirty="0">
                <a:effectLst/>
                <a:latin typeface="Segoe UI" panose="020B0502040204020203" pitchFamily="34" charset="0"/>
              </a:rPr>
              <a:t>.</a:t>
            </a:r>
          </a:p>
          <a:p>
            <a:pPr lvl="1">
              <a:spcAft>
                <a:spcPts val="550"/>
              </a:spcAft>
              <a:buFont typeface="+mj-lt"/>
              <a:buAutoNum type="arabicPeriod"/>
            </a:pPr>
            <a:r>
              <a:rPr lang="en-US" sz="1400" b="0" i="0" dirty="0">
                <a:effectLst/>
                <a:latin typeface="Segoe UI" panose="020B0502040204020203" pitchFamily="34" charset="0"/>
              </a:rPr>
              <a:t>Right-click the </a:t>
            </a:r>
            <a:r>
              <a:rPr lang="en-US" sz="1400" b="1" i="0" dirty="0">
                <a:effectLst/>
                <a:latin typeface="Segoe UI" panose="020B0502040204020203" pitchFamily="34" charset="0"/>
              </a:rPr>
              <a:t>Design</a:t>
            </a:r>
            <a:r>
              <a:rPr lang="en-US" sz="1400" b="0" i="0" dirty="0">
                <a:effectLst/>
                <a:latin typeface="Segoe UI" panose="020B0502040204020203" pitchFamily="34" charset="0"/>
              </a:rPr>
              <a:t> node and select </a:t>
            </a:r>
            <a:r>
              <a:rPr lang="en-US" sz="1400" b="1" i="0" dirty="0">
                <a:effectLst/>
                <a:latin typeface="Segoe UI" panose="020B0502040204020203" pitchFamily="34" charset="0"/>
              </a:rPr>
              <a:t>New &gt; Group</a:t>
            </a:r>
            <a:r>
              <a:rPr lang="en-US" sz="1400" b="0" i="0" dirty="0">
                <a:effectLst/>
                <a:latin typeface="Segoe UI" panose="020B0502040204020203" pitchFamily="34" charset="0"/>
              </a:rPr>
              <a:t>. Notice that the Group control requires a pattern. Based on the form type, you will choose a desired </a:t>
            </a:r>
            <a:r>
              <a:rPr lang="en-US" sz="1400" b="0" i="0" dirty="0" err="1">
                <a:effectLst/>
                <a:latin typeface="Segoe UI" panose="020B0502040204020203" pitchFamily="34" charset="0"/>
              </a:rPr>
              <a:t>subpattern</a:t>
            </a:r>
            <a:r>
              <a:rPr lang="en-US" sz="1400" b="0" i="0" dirty="0">
                <a:effectLst/>
                <a:latin typeface="Segoe UI" panose="020B0502040204020203" pitchFamily="34" charset="0"/>
              </a:rPr>
              <a:t>.</a:t>
            </a:r>
          </a:p>
          <a:p>
            <a:pPr lvl="1">
              <a:spcAft>
                <a:spcPts val="550"/>
              </a:spcAft>
              <a:buFont typeface="+mj-lt"/>
              <a:buAutoNum type="arabicPeriod"/>
            </a:pPr>
            <a:r>
              <a:rPr lang="en-US" sz="1400" b="0" i="0" dirty="0">
                <a:effectLst/>
                <a:latin typeface="Segoe UI" panose="020B0502040204020203" pitchFamily="34" charset="0"/>
              </a:rPr>
              <a:t>Right-click the </a:t>
            </a:r>
            <a:r>
              <a:rPr lang="en-US" sz="1400" b="1" i="0" dirty="0">
                <a:effectLst/>
                <a:latin typeface="Segoe UI" panose="020B0502040204020203" pitchFamily="34" charset="0"/>
              </a:rPr>
              <a:t>Design</a:t>
            </a:r>
            <a:r>
              <a:rPr lang="en-US" sz="1400" b="0" i="0" dirty="0">
                <a:effectLst/>
                <a:latin typeface="Segoe UI" panose="020B0502040204020203" pitchFamily="34" charset="0"/>
              </a:rPr>
              <a:t> node and select </a:t>
            </a:r>
            <a:r>
              <a:rPr lang="en-US" sz="1400" b="1" i="0" dirty="0">
                <a:effectLst/>
                <a:latin typeface="Segoe UI" panose="020B0502040204020203" pitchFamily="34" charset="0"/>
              </a:rPr>
              <a:t>New &gt; Grid</a:t>
            </a:r>
            <a:r>
              <a:rPr lang="en-US" sz="1400" b="0" i="0" dirty="0">
                <a:effectLst/>
                <a:latin typeface="Segoe UI" panose="020B0502040204020203" pitchFamily="34" charset="0"/>
              </a:rPr>
              <a:t>.</a:t>
            </a:r>
          </a:p>
          <a:p>
            <a:pPr lvl="1">
              <a:spcAft>
                <a:spcPts val="550"/>
              </a:spcAft>
              <a:buFont typeface="+mj-lt"/>
              <a:buAutoNum type="arabicPeriod"/>
            </a:pPr>
            <a:r>
              <a:rPr lang="en-US" sz="1400" b="0" i="0" dirty="0">
                <a:effectLst/>
                <a:latin typeface="Segoe UI" panose="020B0502040204020203" pitchFamily="34" charset="0"/>
              </a:rPr>
              <a:t>From the left pane, expand the </a:t>
            </a:r>
            <a:r>
              <a:rPr lang="en-US" sz="1400" b="1" i="0" dirty="0">
                <a:effectLst/>
                <a:latin typeface="Segoe UI" panose="020B0502040204020203" pitchFamily="34" charset="0"/>
              </a:rPr>
              <a:t>Data Sources</a:t>
            </a:r>
            <a:r>
              <a:rPr lang="en-US" sz="1400" b="0" i="0" dirty="0">
                <a:effectLst/>
                <a:latin typeface="Segoe UI" panose="020B0502040204020203" pitchFamily="34" charset="0"/>
              </a:rPr>
              <a:t> node and then expand your table.</a:t>
            </a:r>
          </a:p>
          <a:p>
            <a:pPr lvl="1">
              <a:spcAft>
                <a:spcPts val="550"/>
              </a:spcAft>
              <a:buFont typeface="+mj-lt"/>
              <a:buAutoNum type="arabicPeriod"/>
            </a:pPr>
            <a:r>
              <a:rPr lang="en-US" sz="1400" b="0" i="0" dirty="0">
                <a:effectLst/>
                <a:latin typeface="Segoe UI" panose="020B0502040204020203" pitchFamily="34" charset="0"/>
              </a:rPr>
              <a:t>Expand the </a:t>
            </a:r>
            <a:r>
              <a:rPr lang="en-US" sz="1400" b="1" i="0" dirty="0">
                <a:effectLst/>
                <a:latin typeface="Segoe UI" panose="020B0502040204020203" pitchFamily="34" charset="0"/>
              </a:rPr>
              <a:t>Fields</a:t>
            </a:r>
            <a:r>
              <a:rPr lang="en-US" sz="1400" b="0" i="0" dirty="0">
                <a:effectLst/>
                <a:latin typeface="Segoe UI" panose="020B0502040204020203" pitchFamily="34" charset="0"/>
              </a:rPr>
              <a:t> node of your table.</a:t>
            </a:r>
          </a:p>
          <a:p>
            <a:pPr lvl="1">
              <a:spcAft>
                <a:spcPts val="550"/>
              </a:spcAft>
              <a:buFont typeface="+mj-lt"/>
              <a:buAutoNum type="arabicPeriod"/>
            </a:pPr>
            <a:r>
              <a:rPr lang="en-US" sz="1400" b="0" i="0" dirty="0">
                <a:effectLst/>
                <a:latin typeface="Segoe UI" panose="020B0502040204020203" pitchFamily="34" charset="0"/>
              </a:rPr>
              <a:t>Select the fields that you want displayed in the grid on your form, in the order that you want them displayed in the form. You can select multiple fields by using the </a:t>
            </a:r>
            <a:r>
              <a:rPr lang="en-US" sz="1400" b="1" i="0" dirty="0">
                <a:effectLst/>
                <a:latin typeface="Segoe UI" panose="020B0502040204020203" pitchFamily="34" charset="0"/>
              </a:rPr>
              <a:t>Ctrl</a:t>
            </a:r>
            <a:r>
              <a:rPr lang="en-US" sz="1400" b="0" i="0" dirty="0">
                <a:effectLst/>
                <a:latin typeface="Segoe UI" panose="020B0502040204020203" pitchFamily="34" charset="0"/>
              </a:rPr>
              <a:t> key.</a:t>
            </a:r>
          </a:p>
          <a:p>
            <a:pPr lvl="1">
              <a:spcAft>
                <a:spcPts val="550"/>
              </a:spcAft>
              <a:buFont typeface="+mj-lt"/>
              <a:buAutoNum type="arabicPeriod"/>
            </a:pPr>
            <a:r>
              <a:rPr lang="en-US" sz="1400" b="0" i="0" dirty="0">
                <a:effectLst/>
                <a:latin typeface="Segoe UI" panose="020B0502040204020203" pitchFamily="34" charset="0"/>
              </a:rPr>
              <a:t>Drag the selected fields from the </a:t>
            </a:r>
            <a:r>
              <a:rPr lang="en-US" sz="1400" b="1" i="0" dirty="0">
                <a:effectLst/>
                <a:latin typeface="Segoe UI" panose="020B0502040204020203" pitchFamily="34" charset="0"/>
              </a:rPr>
              <a:t>Fields</a:t>
            </a:r>
            <a:r>
              <a:rPr lang="en-US" sz="1400" b="0" i="0" dirty="0">
                <a:effectLst/>
                <a:latin typeface="Segoe UI" panose="020B0502040204020203" pitchFamily="34" charset="0"/>
              </a:rPr>
              <a:t> node on the left pane to the </a:t>
            </a:r>
            <a:r>
              <a:rPr lang="en-US" sz="1400" b="1" i="0" dirty="0">
                <a:effectLst/>
                <a:latin typeface="Segoe UI" panose="020B0502040204020203" pitchFamily="34" charset="0"/>
              </a:rPr>
              <a:t>Grid</a:t>
            </a:r>
            <a:r>
              <a:rPr lang="en-US" sz="1400" b="0" i="0" dirty="0">
                <a:effectLst/>
                <a:latin typeface="Segoe UI" panose="020B0502040204020203" pitchFamily="34" charset="0"/>
              </a:rPr>
              <a:t> node on the right pane.</a:t>
            </a:r>
          </a:p>
          <a:p>
            <a:endParaRPr lang="en-PK" sz="1800" dirty="0"/>
          </a:p>
        </p:txBody>
      </p:sp>
    </p:spTree>
    <p:extLst>
      <p:ext uri="{BB962C8B-B14F-4D97-AF65-F5344CB8AC3E}">
        <p14:creationId xmlns:p14="http://schemas.microsoft.com/office/powerpoint/2010/main" val="916211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F98EB7-BAA5-DA14-277D-F625565BA977}"/>
              </a:ext>
            </a:extLst>
          </p:cNvPr>
          <p:cNvSpPr>
            <a:spLocks noGrp="1"/>
          </p:cNvSpPr>
          <p:nvPr>
            <p:ph idx="1"/>
          </p:nvPr>
        </p:nvSpPr>
        <p:spPr>
          <a:xfrm>
            <a:off x="117762" y="163080"/>
            <a:ext cx="11880273" cy="6500956"/>
          </a:xfrm>
        </p:spPr>
        <p:txBody>
          <a:bodyPr/>
          <a:lstStyle/>
          <a:p>
            <a:pPr marL="0" indent="0">
              <a:buNone/>
            </a:pPr>
            <a:r>
              <a:rPr lang="en-US" sz="3200" b="0" i="0" u="sng" dirty="0">
                <a:effectLst/>
                <a:latin typeface="Segoe UI" panose="020B0502040204020203" pitchFamily="34" charset="0"/>
                <a:hlinkClick r:id="rId2"/>
              </a:rPr>
              <a:t>8.5 Form methods</a:t>
            </a:r>
            <a:endParaRPr lang="en-US" sz="3200" b="0" i="0" u="sng" dirty="0">
              <a:effectLst/>
              <a:latin typeface="Segoe UI" panose="020B0502040204020203" pitchFamily="34" charset="0"/>
            </a:endParaRPr>
          </a:p>
          <a:p>
            <a:pPr marL="0" indent="0">
              <a:buNone/>
            </a:pPr>
            <a:endParaRPr lang="en-US" sz="3200" b="0" i="0" u="sng" dirty="0">
              <a:effectLst/>
              <a:latin typeface="Segoe UI" panose="020B0502040204020203" pitchFamily="34" charset="0"/>
            </a:endParaRPr>
          </a:p>
          <a:p>
            <a:pPr>
              <a:spcAft>
                <a:spcPts val="1100"/>
              </a:spcAft>
            </a:pPr>
            <a:r>
              <a:rPr lang="en-US" sz="2000" b="1" i="0" dirty="0" err="1">
                <a:effectLst/>
                <a:latin typeface="Segoe UI" panose="020B0502040204020203" pitchFamily="34" charset="0"/>
              </a:rPr>
              <a:t>init</a:t>
            </a:r>
            <a:r>
              <a:rPr lang="en-US" sz="2000" b="1" i="0" dirty="0">
                <a:effectLst/>
                <a:latin typeface="Segoe UI" panose="020B0502040204020203" pitchFamily="34" charset="0"/>
              </a:rPr>
              <a:t>(): </a:t>
            </a:r>
            <a:r>
              <a:rPr lang="en-US" sz="1600" b="0" i="0" dirty="0">
                <a:effectLst/>
                <a:latin typeface="Segoe UI" panose="020B0502040204020203" pitchFamily="34" charset="0"/>
              </a:rPr>
              <a:t>Its called when a form is opened, method is responsible for creating the runtime interface of the form.</a:t>
            </a:r>
          </a:p>
          <a:p>
            <a:pPr>
              <a:spcAft>
                <a:spcPts val="1100"/>
              </a:spcAft>
            </a:pPr>
            <a:r>
              <a:rPr lang="en-US" sz="1800" b="1" i="0" dirty="0">
                <a:effectLst/>
                <a:latin typeface="Segoe UI" panose="020B0502040204020203" pitchFamily="34" charset="0"/>
              </a:rPr>
              <a:t>close(): </a:t>
            </a:r>
            <a:r>
              <a:rPr lang="en-US" sz="1600" dirty="0">
                <a:latin typeface="Segoe UI" panose="020B0502040204020203" pitchFamily="34" charset="0"/>
              </a:rPr>
              <a:t>It is </a:t>
            </a:r>
            <a:r>
              <a:rPr lang="en-US" sz="1600" b="0" i="0" dirty="0">
                <a:effectLst/>
                <a:latin typeface="Segoe UI" panose="020B0502040204020203" pitchFamily="34" charset="0"/>
              </a:rPr>
              <a:t>called when a form is closed, method to facilitate an abort operation.</a:t>
            </a:r>
          </a:p>
          <a:p>
            <a:pPr>
              <a:spcAft>
                <a:spcPts val="1100"/>
              </a:spcAft>
            </a:pPr>
            <a:r>
              <a:rPr lang="en-US" sz="1600" b="1" i="0" dirty="0" err="1">
                <a:effectLst/>
                <a:latin typeface="Segoe UI" panose="020B0502040204020203" pitchFamily="34" charset="0"/>
              </a:rPr>
              <a:t>closeCancel</a:t>
            </a:r>
            <a:r>
              <a:rPr lang="en-US" sz="1600" b="1" i="0" dirty="0">
                <a:effectLst/>
                <a:latin typeface="Segoe UI" panose="020B0502040204020203" pitchFamily="34" charset="0"/>
              </a:rPr>
              <a:t>(): </a:t>
            </a:r>
            <a:r>
              <a:rPr lang="en-US" sz="1600" b="0" i="0" dirty="0">
                <a:effectLst/>
                <a:latin typeface="Segoe UI" panose="020B0502040204020203" pitchFamily="34" charset="0"/>
              </a:rPr>
              <a:t> It is called when a form is canceled, ensures that the modifications in the form aren't saved.</a:t>
            </a:r>
          </a:p>
          <a:p>
            <a:pPr>
              <a:spcAft>
                <a:spcPts val="1100"/>
              </a:spcAft>
            </a:pPr>
            <a:r>
              <a:rPr lang="en-US" sz="1600" b="1" i="0" dirty="0" err="1">
                <a:effectLst/>
                <a:latin typeface="Segoe UI" panose="020B0502040204020203" pitchFamily="34" charset="0"/>
              </a:rPr>
              <a:t>closeOK</a:t>
            </a:r>
            <a:r>
              <a:rPr lang="en-US" sz="1600" b="1" i="0" dirty="0">
                <a:effectLst/>
                <a:latin typeface="Segoe UI" panose="020B0502040204020203" pitchFamily="34" charset="0"/>
              </a:rPr>
              <a:t>(): </a:t>
            </a:r>
            <a:r>
              <a:rPr lang="en-US" sz="1600" dirty="0">
                <a:latin typeface="Segoe UI" panose="020B0502040204020203" pitchFamily="34" charset="0"/>
              </a:rPr>
              <a:t>It is </a:t>
            </a:r>
            <a:r>
              <a:rPr lang="en-US" sz="1600" b="0" i="0" dirty="0">
                <a:effectLst/>
                <a:latin typeface="Segoe UI" panose="020B0502040204020203" pitchFamily="34" charset="0"/>
              </a:rPr>
              <a:t>called when a form is closed by selecting the </a:t>
            </a:r>
            <a:r>
              <a:rPr lang="en-US" sz="1600" b="1" i="0" dirty="0">
                <a:effectLst/>
                <a:latin typeface="Segoe UI" panose="020B0502040204020203" pitchFamily="34" charset="0"/>
              </a:rPr>
              <a:t>OK</a:t>
            </a:r>
            <a:r>
              <a:rPr lang="en-US" sz="1600" b="0" i="0" dirty="0">
                <a:effectLst/>
                <a:latin typeface="Segoe UI" panose="020B0502040204020203" pitchFamily="34" charset="0"/>
              </a:rPr>
              <a:t> button. </a:t>
            </a:r>
          </a:p>
          <a:p>
            <a:pPr>
              <a:spcAft>
                <a:spcPts val="1100"/>
              </a:spcAft>
            </a:pPr>
            <a:r>
              <a:rPr lang="en-US" sz="1600" b="1" i="0" dirty="0">
                <a:effectLst/>
                <a:latin typeface="Segoe UI" panose="020B0502040204020203" pitchFamily="34" charset="0"/>
              </a:rPr>
              <a:t>run(): </a:t>
            </a:r>
            <a:r>
              <a:rPr lang="en-US" sz="1600" dirty="0">
                <a:latin typeface="Segoe UI" panose="020B0502040204020203" pitchFamily="34" charset="0"/>
              </a:rPr>
              <a:t>It is </a:t>
            </a:r>
            <a:r>
              <a:rPr lang="en-US" sz="1600" b="0" i="0" dirty="0">
                <a:effectLst/>
                <a:latin typeface="Segoe UI" panose="020B0502040204020203" pitchFamily="34" charset="0"/>
              </a:rPr>
              <a:t>called immediately after the </a:t>
            </a:r>
            <a:r>
              <a:rPr lang="en-US" sz="1600" b="0" i="0" dirty="0" err="1">
                <a:effectLst/>
                <a:latin typeface="Segoe UI" panose="020B0502040204020203" pitchFamily="34" charset="0"/>
              </a:rPr>
              <a:t>init</a:t>
            </a:r>
            <a:r>
              <a:rPr lang="en-US" sz="1600" b="0" i="0" dirty="0">
                <a:effectLst/>
                <a:latin typeface="Segoe UI" panose="020B0502040204020203" pitchFamily="34" charset="0"/>
              </a:rPr>
              <a:t>() method. </a:t>
            </a:r>
          </a:p>
          <a:p>
            <a:pPr lvl="1">
              <a:spcAft>
                <a:spcPts val="1100"/>
              </a:spcAft>
            </a:pPr>
            <a:r>
              <a:rPr lang="en-US" sz="1400" b="1" i="0" dirty="0">
                <a:effectLst/>
                <a:latin typeface="Segoe UI" panose="020B0502040204020203" pitchFamily="34" charset="0"/>
              </a:rPr>
              <a:t>Typical reasons for overriding this method include:</a:t>
            </a:r>
          </a:p>
          <a:p>
            <a:pPr lvl="1">
              <a:spcAft>
                <a:spcPts val="1100"/>
              </a:spcAft>
            </a:pPr>
            <a:r>
              <a:rPr lang="en-US" sz="1400" b="0" i="0" dirty="0">
                <a:effectLst/>
                <a:latin typeface="Segoe UI" panose="020B0502040204020203" pitchFamily="34" charset="0"/>
              </a:rPr>
              <a:t>Activating or deactivating some fields.</a:t>
            </a:r>
          </a:p>
          <a:p>
            <a:pPr lvl="1">
              <a:spcAft>
                <a:spcPts val="1100"/>
              </a:spcAft>
            </a:pPr>
            <a:r>
              <a:rPr lang="en-US" sz="1400" b="0" i="0" dirty="0">
                <a:effectLst/>
                <a:latin typeface="Segoe UI" panose="020B0502040204020203" pitchFamily="34" charset="0"/>
              </a:rPr>
              <a:t>Modifying the query.</a:t>
            </a:r>
          </a:p>
          <a:p>
            <a:pPr>
              <a:spcAft>
                <a:spcPts val="1100"/>
              </a:spcAft>
            </a:pPr>
            <a:r>
              <a:rPr lang="en-US" sz="1600" b="1" i="0" dirty="0">
                <a:effectLst/>
                <a:latin typeface="Segoe UI" panose="020B0502040204020203" pitchFamily="34" charset="0"/>
              </a:rPr>
              <a:t>Standard form data source methods:</a:t>
            </a:r>
          </a:p>
          <a:p>
            <a:pPr>
              <a:spcAft>
                <a:spcPts val="1100"/>
              </a:spcAft>
            </a:pPr>
            <a:r>
              <a:rPr lang="en-US" sz="1800" b="1" i="0" dirty="0" err="1">
                <a:effectLst/>
                <a:latin typeface="Segoe UI" panose="020B0502040204020203" pitchFamily="34" charset="0"/>
              </a:rPr>
              <a:t>init</a:t>
            </a:r>
            <a:r>
              <a:rPr lang="en-US" sz="1800" b="1" i="0" dirty="0">
                <a:effectLst/>
                <a:latin typeface="Segoe UI" panose="020B0502040204020203" pitchFamily="34" charset="0"/>
              </a:rPr>
              <a:t>(): </a:t>
            </a:r>
            <a:r>
              <a:rPr lang="en-US" sz="1800" i="0" dirty="0">
                <a:effectLst/>
                <a:latin typeface="Segoe UI" panose="020B0502040204020203" pitchFamily="34" charset="0"/>
              </a:rPr>
              <a:t>It</a:t>
            </a:r>
            <a:r>
              <a:rPr lang="en-US" sz="1800" b="1" i="0" dirty="0">
                <a:effectLst/>
                <a:latin typeface="Segoe UI" panose="020B0502040204020203" pitchFamily="34" charset="0"/>
              </a:rPr>
              <a:t> </a:t>
            </a:r>
            <a:r>
              <a:rPr lang="en-US" sz="1600" b="0" i="0" dirty="0">
                <a:effectLst/>
                <a:latin typeface="Segoe UI" panose="020B0502040204020203" pitchFamily="34" charset="0"/>
              </a:rPr>
              <a:t>which is called when a form is opened after the implementation of the form </a:t>
            </a:r>
            <a:r>
              <a:rPr lang="en-US" sz="1600" b="0" i="0" dirty="0" err="1">
                <a:effectLst/>
                <a:latin typeface="Segoe UI" panose="020B0502040204020203" pitchFamily="34" charset="0"/>
              </a:rPr>
              <a:t>init</a:t>
            </a:r>
            <a:r>
              <a:rPr lang="en-US" sz="1600" b="0" i="0" dirty="0">
                <a:effectLst/>
                <a:latin typeface="Segoe UI" panose="020B0502040204020203" pitchFamily="34" charset="0"/>
              </a:rPr>
              <a:t>() method.</a:t>
            </a:r>
          </a:p>
          <a:p>
            <a:pPr>
              <a:spcAft>
                <a:spcPts val="1100"/>
              </a:spcAft>
            </a:pPr>
            <a:r>
              <a:rPr lang="en-US" sz="1600" b="1" i="0" dirty="0">
                <a:effectLst/>
                <a:latin typeface="Segoe UI" panose="020B0502040204020203" pitchFamily="34" charset="0"/>
              </a:rPr>
              <a:t>active(): </a:t>
            </a:r>
            <a:r>
              <a:rPr lang="en-US" sz="1600" dirty="0">
                <a:latin typeface="Segoe UI" panose="020B0502040204020203" pitchFamily="34" charset="0"/>
              </a:rPr>
              <a:t>It is</a:t>
            </a:r>
            <a:r>
              <a:rPr lang="en-US" sz="1600" b="0" i="0" dirty="0">
                <a:effectLst/>
                <a:latin typeface="Segoe UI" panose="020B0502040204020203" pitchFamily="34" charset="0"/>
              </a:rPr>
              <a:t> called when a user navigates to a new record.</a:t>
            </a:r>
            <a:endParaRPr lang="en-US" sz="2400" b="1" i="0" dirty="0">
              <a:effectLst/>
              <a:latin typeface="Segoe UI" panose="020B0502040204020203" pitchFamily="34" charset="0"/>
            </a:endParaRPr>
          </a:p>
          <a:p>
            <a:endParaRPr lang="en-US" sz="16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16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0" i="0" dirty="0">
              <a:effectLst/>
              <a:latin typeface="Segoe UI" panose="020B0502040204020203" pitchFamily="34" charset="0"/>
            </a:endParaRPr>
          </a:p>
          <a:p>
            <a:endParaRPr lang="en-US" sz="24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4106113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899C8-E272-3577-6F19-B2DC9AC86479}"/>
              </a:ext>
            </a:extLst>
          </p:cNvPr>
          <p:cNvSpPr>
            <a:spLocks noGrp="1"/>
          </p:cNvSpPr>
          <p:nvPr>
            <p:ph idx="1"/>
          </p:nvPr>
        </p:nvSpPr>
        <p:spPr>
          <a:xfrm>
            <a:off x="148936" y="481734"/>
            <a:ext cx="11946082" cy="6542520"/>
          </a:xfrm>
        </p:spPr>
        <p:txBody>
          <a:bodyPr>
            <a:normAutofit/>
          </a:bodyPr>
          <a:lstStyle/>
          <a:p>
            <a:pPr algn="l"/>
            <a:r>
              <a:rPr lang="en-US" sz="2400" b="1" i="0" dirty="0">
                <a:effectLst/>
                <a:latin typeface="Segoe UI" panose="020B0502040204020203" pitchFamily="34" charset="0"/>
              </a:rPr>
              <a:t>Create a new model</a:t>
            </a:r>
          </a:p>
          <a:p>
            <a:pPr algn="l"/>
            <a:r>
              <a:rPr lang="en-US" sz="1800" b="0" i="0" dirty="0">
                <a:effectLst/>
                <a:latin typeface="Segoe UI" panose="020B0502040204020203" pitchFamily="34" charset="0"/>
              </a:rPr>
              <a:t>To create a new model, follow these steps</a:t>
            </a:r>
          </a:p>
          <a:p>
            <a:pPr algn="l">
              <a:buFont typeface="+mj-lt"/>
              <a:buAutoNum type="arabicPeriod"/>
            </a:pPr>
            <a:r>
              <a:rPr lang="en-US" sz="1800" b="0" i="0" dirty="0">
                <a:effectLst/>
                <a:latin typeface="Segoe UI" panose="020B0502040204020203" pitchFamily="34" charset="0"/>
              </a:rPr>
              <a:t>From the </a:t>
            </a:r>
            <a:r>
              <a:rPr lang="en-US" sz="1800" b="1" i="0" dirty="0">
                <a:effectLst/>
                <a:latin typeface="Segoe UI" panose="020B0502040204020203" pitchFamily="34" charset="0"/>
              </a:rPr>
              <a:t>Dynamics 365</a:t>
            </a:r>
            <a:r>
              <a:rPr lang="en-US" sz="1800" b="0" i="0" dirty="0">
                <a:effectLst/>
                <a:latin typeface="Segoe UI" panose="020B0502040204020203" pitchFamily="34" charset="0"/>
              </a:rPr>
              <a:t> menu in Visual Studio, select </a:t>
            </a:r>
            <a:r>
              <a:rPr lang="en-US" sz="1800" b="1" i="0" dirty="0">
                <a:effectLst/>
                <a:latin typeface="Segoe UI" panose="020B0502040204020203" pitchFamily="34" charset="0"/>
              </a:rPr>
              <a:t>Model Management &gt; Create model</a:t>
            </a:r>
            <a:r>
              <a:rPr lang="en-US" sz="1800" b="0" i="0" dirty="0">
                <a:effectLst/>
                <a:latin typeface="Segoe UI" panose="020B0502040204020203" pitchFamily="34" charset="0"/>
              </a:rPr>
              <a:t> to open the Create model wizard.</a:t>
            </a:r>
          </a:p>
          <a:p>
            <a:pPr algn="l">
              <a:buFont typeface="+mj-lt"/>
              <a:buAutoNum type="arabicPeriod"/>
            </a:pPr>
            <a:r>
              <a:rPr lang="en-US" sz="1800" b="0" i="0" dirty="0">
                <a:effectLst/>
                <a:latin typeface="Segoe UI" panose="020B0502040204020203" pitchFamily="34" charset="0"/>
              </a:rPr>
              <a:t>Enter the </a:t>
            </a:r>
            <a:r>
              <a:rPr lang="en-US" sz="1800" b="1" i="0" dirty="0">
                <a:effectLst/>
                <a:latin typeface="Segoe UI" panose="020B0502040204020203" pitchFamily="34" charset="0"/>
              </a:rPr>
              <a:t>Model name</a:t>
            </a:r>
            <a:r>
              <a:rPr lang="en-US" sz="1800" b="0" i="0" dirty="0">
                <a:effectLst/>
                <a:latin typeface="Segoe UI" panose="020B0502040204020203" pitchFamily="34" charset="0"/>
              </a:rPr>
              <a:t>, </a:t>
            </a:r>
            <a:r>
              <a:rPr lang="en-US" sz="1800" b="1" i="0" dirty="0">
                <a:effectLst/>
                <a:latin typeface="Segoe UI" panose="020B0502040204020203" pitchFamily="34" charset="0"/>
              </a:rPr>
              <a:t>Model publisher</a:t>
            </a:r>
            <a:r>
              <a:rPr lang="en-US" sz="1800" b="0" i="0" dirty="0">
                <a:effectLst/>
                <a:latin typeface="Segoe UI" panose="020B0502040204020203" pitchFamily="34" charset="0"/>
              </a:rPr>
              <a:t>, </a:t>
            </a:r>
            <a:r>
              <a:rPr lang="en-US" sz="1800" b="1" i="0" dirty="0">
                <a:effectLst/>
                <a:latin typeface="Segoe UI" panose="020B0502040204020203" pitchFamily="34" charset="0"/>
              </a:rPr>
              <a:t>layer</a:t>
            </a:r>
            <a:r>
              <a:rPr lang="en-US" sz="1800" b="0" i="0" dirty="0">
                <a:effectLst/>
                <a:latin typeface="Segoe UI" panose="020B0502040204020203" pitchFamily="34" charset="0"/>
              </a:rPr>
              <a:t>, </a:t>
            </a:r>
            <a:r>
              <a:rPr lang="en-US" sz="1800" b="1" i="0" dirty="0">
                <a:effectLst/>
                <a:latin typeface="Segoe UI" panose="020B0502040204020203" pitchFamily="34" charset="0"/>
              </a:rPr>
              <a:t>Model description</a:t>
            </a:r>
            <a:r>
              <a:rPr lang="en-US" sz="1800" b="0" i="0" dirty="0">
                <a:effectLst/>
                <a:latin typeface="Segoe UI" panose="020B0502040204020203" pitchFamily="34" charset="0"/>
              </a:rPr>
              <a:t>, and </a:t>
            </a:r>
            <a:r>
              <a:rPr lang="en-US" sz="1800" b="1" i="0" dirty="0">
                <a:effectLst/>
                <a:latin typeface="Segoe UI" panose="020B0502040204020203" pitchFamily="34" charset="0"/>
              </a:rPr>
              <a:t>Model display name</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Next</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Create new package</a:t>
            </a:r>
            <a:r>
              <a:rPr lang="en-US" sz="1800" b="0" i="0" dirty="0">
                <a:effectLst/>
                <a:latin typeface="Segoe UI" panose="020B0502040204020203" pitchFamily="34" charset="0"/>
              </a:rPr>
              <a:t>. This will create a model that builds into its own assembly. This should be used to store elements that extend the application.</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Next</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Select the referenced models. Reference models provide access to all the elements that are located inside of the other models. The </a:t>
            </a:r>
            <a:r>
              <a:rPr lang="en-US" sz="1800" b="1" i="0" dirty="0">
                <a:effectLst/>
                <a:latin typeface="Segoe UI" panose="020B0502040204020203" pitchFamily="34" charset="0"/>
              </a:rPr>
              <a:t>Application Suite, Application Platform</a:t>
            </a:r>
            <a:r>
              <a:rPr lang="en-US" sz="1800" b="0" i="0" dirty="0">
                <a:effectLst/>
                <a:latin typeface="Segoe UI" panose="020B0502040204020203" pitchFamily="34" charset="0"/>
              </a:rPr>
              <a:t> and </a:t>
            </a:r>
            <a:r>
              <a:rPr lang="en-US" sz="1800" b="1" i="0" dirty="0">
                <a:effectLst/>
                <a:latin typeface="Segoe UI" panose="020B0502040204020203" pitchFamily="34" charset="0"/>
              </a:rPr>
              <a:t>Application Foundation</a:t>
            </a:r>
            <a:r>
              <a:rPr lang="en-US" sz="1800" b="0" i="0" dirty="0">
                <a:effectLst/>
                <a:latin typeface="Segoe UI" panose="020B0502040204020203" pitchFamily="34" charset="0"/>
              </a:rPr>
              <a:t> will give you access to most of the elements.</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Next</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On the </a:t>
            </a:r>
            <a:r>
              <a:rPr lang="en-US" sz="1800" b="1" i="0" dirty="0">
                <a:effectLst/>
                <a:latin typeface="Segoe UI" panose="020B0502040204020203" pitchFamily="34" charset="0"/>
              </a:rPr>
              <a:t>Summary</a:t>
            </a:r>
            <a:r>
              <a:rPr lang="en-US" sz="1800" b="0" i="0" dirty="0">
                <a:effectLst/>
                <a:latin typeface="Segoe UI" panose="020B0502040204020203" pitchFamily="34" charset="0"/>
              </a:rPr>
              <a:t> step, verify that the information is correct.</a:t>
            </a:r>
          </a:p>
          <a:p>
            <a:pPr algn="l">
              <a:buFont typeface="+mj-lt"/>
              <a:buAutoNum type="arabicPeriod"/>
            </a:pPr>
            <a:r>
              <a:rPr lang="en-US" sz="1800" b="0" i="0" dirty="0">
                <a:effectLst/>
                <a:latin typeface="Segoe UI" panose="020B0502040204020203" pitchFamily="34" charset="0"/>
              </a:rPr>
              <a:t>Optionally, select </a:t>
            </a:r>
            <a:r>
              <a:rPr lang="en-US" sz="1800" b="1" i="0" dirty="0">
                <a:effectLst/>
                <a:latin typeface="Segoe UI" panose="020B0502040204020203" pitchFamily="34" charset="0"/>
              </a:rPr>
              <a:t>Create new project</a:t>
            </a:r>
            <a:r>
              <a:rPr lang="en-US" sz="1800" b="0" i="0" dirty="0">
                <a:effectLst/>
                <a:latin typeface="Segoe UI" panose="020B0502040204020203" pitchFamily="34" charset="0"/>
              </a:rPr>
              <a:t> to create a project when the model is created.</a:t>
            </a:r>
          </a:p>
          <a:p>
            <a:pPr algn="l">
              <a:buFont typeface="+mj-lt"/>
              <a:buAutoNum type="arabicPeriod"/>
            </a:pPr>
            <a:r>
              <a:rPr lang="en-US" sz="1800" b="0" i="0" dirty="0">
                <a:effectLst/>
                <a:latin typeface="Segoe UI" panose="020B0502040204020203" pitchFamily="34" charset="0"/>
              </a:rPr>
              <a:t>Optionally, select </a:t>
            </a:r>
            <a:r>
              <a:rPr lang="en-US" sz="1800" b="1" i="0" dirty="0">
                <a:effectLst/>
                <a:latin typeface="Segoe UI" panose="020B0502040204020203" pitchFamily="34" charset="0"/>
              </a:rPr>
              <a:t>Make this my default model for new projects</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Finish</a:t>
            </a:r>
            <a:r>
              <a:rPr lang="en-US" sz="1800" b="0" i="0" dirty="0">
                <a:effectLst/>
                <a:latin typeface="Segoe UI" panose="020B0502040204020203" pitchFamily="34" charset="0"/>
              </a:rPr>
              <a:t>.</a:t>
            </a:r>
          </a:p>
          <a:p>
            <a:endParaRPr lang="en-PK" sz="1800" dirty="0"/>
          </a:p>
        </p:txBody>
      </p:sp>
    </p:spTree>
    <p:extLst>
      <p:ext uri="{BB962C8B-B14F-4D97-AF65-F5344CB8AC3E}">
        <p14:creationId xmlns:p14="http://schemas.microsoft.com/office/powerpoint/2010/main" val="1477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11953-B3CB-68A5-6FB4-B76210A326D9}"/>
              </a:ext>
            </a:extLst>
          </p:cNvPr>
          <p:cNvSpPr>
            <a:spLocks noGrp="1"/>
          </p:cNvSpPr>
          <p:nvPr>
            <p:ph type="title"/>
          </p:nvPr>
        </p:nvSpPr>
        <p:spPr>
          <a:xfrm>
            <a:off x="0" y="212726"/>
            <a:ext cx="10515600" cy="632402"/>
          </a:xfrm>
        </p:spPr>
        <p:txBody>
          <a:bodyPr>
            <a:noAutofit/>
          </a:bodyPr>
          <a:lstStyle/>
          <a:p>
            <a:r>
              <a:rPr lang="en-US" sz="3200" b="0" i="0" u="sng" dirty="0">
                <a:effectLst/>
                <a:latin typeface="Segoe UI" panose="020B0502040204020203" pitchFamily="34" charset="0"/>
                <a:hlinkClick r:id="rId2"/>
              </a:rPr>
              <a:t>8.5 Form methods</a:t>
            </a:r>
            <a:r>
              <a:rPr lang="en-US" sz="3200" b="0" i="0" u="sng" dirty="0">
                <a:solidFill>
                  <a:schemeClr val="accent5">
                    <a:lumMod val="75000"/>
                  </a:schemeClr>
                </a:solidFill>
                <a:effectLst/>
                <a:latin typeface="Segoe UI" panose="020B0502040204020203" pitchFamily="34" charset="0"/>
              </a:rPr>
              <a:t> cont..</a:t>
            </a:r>
            <a:br>
              <a:rPr lang="en-US" sz="3200" b="0" i="0" u="sng" dirty="0">
                <a:effectLst/>
                <a:latin typeface="Segoe UI" panose="020B0502040204020203" pitchFamily="34" charset="0"/>
              </a:rPr>
            </a:br>
            <a:endParaRPr lang="en-PK" sz="3200" dirty="0"/>
          </a:p>
        </p:txBody>
      </p:sp>
      <p:sp>
        <p:nvSpPr>
          <p:cNvPr id="3" name="Content Placeholder 2">
            <a:extLst>
              <a:ext uri="{FF2B5EF4-FFF2-40B4-BE49-F238E27FC236}">
                <a16:creationId xmlns:a16="http://schemas.microsoft.com/office/drawing/2014/main" id="{7FF3E2DE-5504-339F-2491-933F0F734928}"/>
              </a:ext>
            </a:extLst>
          </p:cNvPr>
          <p:cNvSpPr>
            <a:spLocks noGrp="1"/>
          </p:cNvSpPr>
          <p:nvPr>
            <p:ph idx="1"/>
          </p:nvPr>
        </p:nvSpPr>
        <p:spPr>
          <a:xfrm>
            <a:off x="152401" y="952788"/>
            <a:ext cx="11637818" cy="3616681"/>
          </a:xfrm>
        </p:spPr>
        <p:txBody>
          <a:bodyPr>
            <a:normAutofit/>
          </a:bodyPr>
          <a:lstStyle/>
          <a:p>
            <a:r>
              <a:rPr lang="en-US" sz="1600" b="1" i="0" dirty="0">
                <a:effectLst/>
                <a:latin typeface="Segoe UI" panose="020B0502040204020203" pitchFamily="34" charset="0"/>
              </a:rPr>
              <a:t>validateWrite(): </a:t>
            </a:r>
            <a:r>
              <a:rPr lang="en-US" sz="1600" b="0" i="0" dirty="0">
                <a:effectLst/>
                <a:latin typeface="Segoe UI" panose="020B0502040204020203" pitchFamily="34" charset="0"/>
              </a:rPr>
              <a:t>it is called when a user attempts to save a record to determine whether data is valid and ready to be written.</a:t>
            </a:r>
          </a:p>
          <a:p>
            <a:r>
              <a:rPr lang="en-US" sz="1600" b="1" i="0" dirty="0">
                <a:effectLst/>
                <a:latin typeface="Segoe UI" panose="020B0502040204020203" pitchFamily="34" charset="0"/>
              </a:rPr>
              <a:t>validateDelete(): </a:t>
            </a:r>
            <a:r>
              <a:rPr lang="en-US" sz="1600" b="0" i="0" dirty="0">
                <a:effectLst/>
                <a:latin typeface="Segoe UI" panose="020B0502040204020203" pitchFamily="34" charset="0"/>
              </a:rPr>
              <a:t>it is called when a user attempts to delete a record, to confirm the deletion.</a:t>
            </a:r>
            <a:endParaRPr lang="en-US" sz="1600" b="1" i="0" dirty="0">
              <a:effectLst/>
              <a:latin typeface="Segoe UI" panose="020B0502040204020203" pitchFamily="34" charset="0"/>
            </a:endParaRPr>
          </a:p>
          <a:p>
            <a:r>
              <a:rPr lang="en-US" sz="1600" b="1" i="0" dirty="0">
                <a:effectLst/>
                <a:latin typeface="Segoe UI" panose="020B0502040204020203" pitchFamily="34" charset="0"/>
              </a:rPr>
              <a:t>executeQuery(): </a:t>
            </a:r>
            <a:r>
              <a:rPr lang="en-US" sz="1600" i="0" dirty="0">
                <a:effectLst/>
                <a:latin typeface="Segoe UI" panose="020B0502040204020203" pitchFamily="34" charset="0"/>
              </a:rPr>
              <a:t>It</a:t>
            </a:r>
            <a:r>
              <a:rPr lang="en-US" sz="1600" b="1" i="0" dirty="0">
                <a:effectLst/>
                <a:latin typeface="Segoe UI" panose="020B0502040204020203" pitchFamily="34" charset="0"/>
              </a:rPr>
              <a:t> </a:t>
            </a:r>
            <a:r>
              <a:rPr lang="en-US" sz="1600" b="0" i="0" dirty="0">
                <a:effectLst/>
                <a:latin typeface="Segoe UI" panose="020B0502040204020203" pitchFamily="34" charset="0"/>
              </a:rPr>
              <a:t>runs the data source query and displays the retrieved records. </a:t>
            </a:r>
          </a:p>
          <a:p>
            <a:pPr marL="285750" indent="-285750">
              <a:spcAft>
                <a:spcPts val="170"/>
              </a:spcAft>
              <a:buFont typeface="Arial" panose="020B0604020202020204" pitchFamily="34" charset="0"/>
              <a:buChar char="•"/>
            </a:pPr>
            <a:r>
              <a:rPr lang="en-US" sz="1600" b="1" i="0" dirty="0">
                <a:effectLst/>
                <a:latin typeface="Segoe UI" panose="020B0502040204020203" pitchFamily="34" charset="0"/>
              </a:rPr>
              <a:t>initValue(): </a:t>
            </a:r>
            <a:r>
              <a:rPr lang="en-US" sz="1600" b="0" i="0" dirty="0">
                <a:effectLst/>
                <a:latin typeface="Segoe UI" panose="020B0502040204020203" pitchFamily="34" charset="0"/>
              </a:rPr>
              <a:t>While you're inserting a new record, method is a standard method of a form data source. While you're inserting 	        a new record, initValue() can help you initialize field values.</a:t>
            </a:r>
            <a:endParaRPr lang="en-US" sz="1600" b="1" i="0" dirty="0">
              <a:effectLst/>
              <a:latin typeface="Segoe UI" panose="020B0502040204020203" pitchFamily="34" charset="0"/>
            </a:endParaRPr>
          </a:p>
          <a:p>
            <a:pPr marL="285750" indent="-285750">
              <a:spcAft>
                <a:spcPts val="170"/>
              </a:spcAft>
              <a:buFont typeface="Arial" panose="020B0604020202020204" pitchFamily="34" charset="0"/>
              <a:buChar char="•"/>
            </a:pPr>
            <a:r>
              <a:rPr lang="en-US" sz="1600" b="1" i="0" dirty="0">
                <a:effectLst/>
                <a:latin typeface="Segoe UI" panose="020B0502040204020203" pitchFamily="34" charset="0"/>
              </a:rPr>
              <a:t>write(): </a:t>
            </a:r>
            <a:r>
              <a:rPr lang="en-US" sz="1600" b="0" i="0" dirty="0">
                <a:solidFill>
                  <a:srgbClr val="E6E6E6"/>
                </a:solidFill>
                <a:effectLst/>
                <a:latin typeface="Segoe UI" panose="020B0502040204020203" pitchFamily="34" charset="0"/>
              </a:rPr>
              <a:t> </a:t>
            </a:r>
            <a:r>
              <a:rPr lang="en-US" sz="1600" b="0" i="0" dirty="0">
                <a:effectLst/>
                <a:latin typeface="Segoe UI" panose="020B0502040204020203" pitchFamily="34" charset="0"/>
              </a:rPr>
              <a:t>This method is called when a record is modified and when you've attempted to save it by selecting the </a:t>
            </a:r>
            <a:r>
              <a:rPr lang="en-US" sz="1600" b="1" i="0" dirty="0">
                <a:effectLst/>
                <a:latin typeface="Segoe UI" panose="020B0502040204020203" pitchFamily="34" charset="0"/>
              </a:rPr>
              <a:t>Save</a:t>
            </a:r>
            <a:r>
              <a:rPr lang="en-US" sz="1600" b="0" i="0" dirty="0">
                <a:effectLst/>
                <a:latin typeface="Segoe UI" panose="020B0502040204020203" pitchFamily="34" charset="0"/>
              </a:rPr>
              <a:t> button 	   or navigating out of the record.</a:t>
            </a:r>
          </a:p>
          <a:p>
            <a:pPr marL="285750" indent="-285750">
              <a:spcAft>
                <a:spcPts val="170"/>
              </a:spcAft>
              <a:buFont typeface="Arial" panose="020B0604020202020204" pitchFamily="34" charset="0"/>
              <a:buChar char="•"/>
            </a:pPr>
            <a:r>
              <a:rPr lang="en-US" sz="1600" b="1" i="0" dirty="0">
                <a:effectLst/>
                <a:latin typeface="Segoe UI" panose="020B0502040204020203" pitchFamily="34" charset="0"/>
              </a:rPr>
              <a:t>delete(): </a:t>
            </a:r>
            <a:r>
              <a:rPr lang="en-US" sz="1600" b="0" i="0" dirty="0">
                <a:effectLst/>
                <a:latin typeface="Segoe UI" panose="020B0502040204020203" pitchFamily="34" charset="0"/>
              </a:rPr>
              <a:t>This method is called when a record is deleted.</a:t>
            </a:r>
            <a:endParaRPr lang="en-PK" sz="1600" dirty="0"/>
          </a:p>
          <a:p>
            <a:endParaRPr lang="en-US" sz="1600" b="0" i="0" dirty="0">
              <a:effectLst/>
              <a:latin typeface="Segoe UI" panose="020B0502040204020203" pitchFamily="34" charset="0"/>
            </a:endParaRPr>
          </a:p>
          <a:p>
            <a:endParaRPr lang="en-US" sz="2000" b="1" i="0" dirty="0">
              <a:effectLst/>
              <a:latin typeface="Segoe UI" panose="020B0502040204020203" pitchFamily="34" charset="0"/>
            </a:endParaRPr>
          </a:p>
          <a:p>
            <a:endParaRPr lang="en-US" b="1" i="0" dirty="0">
              <a:effectLst/>
              <a:latin typeface="Segoe UI" panose="020B0502040204020203" pitchFamily="34" charset="0"/>
            </a:endParaRPr>
          </a:p>
          <a:p>
            <a:endParaRPr lang="en-PK" sz="1800" dirty="0"/>
          </a:p>
        </p:txBody>
      </p:sp>
      <p:sp>
        <p:nvSpPr>
          <p:cNvPr id="11" name="TextBox 10">
            <a:extLst>
              <a:ext uri="{FF2B5EF4-FFF2-40B4-BE49-F238E27FC236}">
                <a16:creationId xmlns:a16="http://schemas.microsoft.com/office/drawing/2014/main" id="{2537519B-EC31-EF7C-B0CC-E394B4C06B6A}"/>
              </a:ext>
            </a:extLst>
          </p:cNvPr>
          <p:cNvSpPr txBox="1"/>
          <p:nvPr/>
        </p:nvSpPr>
        <p:spPr>
          <a:xfrm>
            <a:off x="152401" y="3779760"/>
            <a:ext cx="11637818" cy="2314673"/>
          </a:xfrm>
          <a:prstGeom prst="rect">
            <a:avLst/>
          </a:prstGeom>
          <a:noFill/>
        </p:spPr>
        <p:txBody>
          <a:bodyPr wrap="square" rtlCol="0">
            <a:spAutoFit/>
          </a:bodyPr>
          <a:lstStyle/>
          <a:p>
            <a:pPr>
              <a:lnSpc>
                <a:spcPct val="150000"/>
              </a:lnSpc>
            </a:pPr>
            <a:r>
              <a:rPr lang="en-US" b="1" i="0" dirty="0">
                <a:effectLst/>
                <a:latin typeface="Segoe UI" panose="020B0502040204020203" pitchFamily="34" charset="0"/>
              </a:rPr>
              <a:t>Standard form data source field methods</a:t>
            </a:r>
          </a:p>
          <a:p>
            <a:pPr marL="342900" indent="-342900">
              <a:lnSpc>
                <a:spcPct val="150000"/>
              </a:lnSpc>
              <a:buFont typeface="Arial" panose="020B0604020202020204" pitchFamily="34" charset="0"/>
              <a:buChar char="•"/>
            </a:pPr>
            <a:r>
              <a:rPr lang="en-US" sz="1600" b="1" i="0" dirty="0">
                <a:effectLst/>
                <a:latin typeface="Segoe UI" panose="020B0502040204020203" pitchFamily="34" charset="0"/>
              </a:rPr>
              <a:t>modified(): </a:t>
            </a:r>
            <a:r>
              <a:rPr lang="en-US" sz="1600" b="0" i="0" dirty="0">
                <a:effectLst/>
                <a:latin typeface="Segoe UI" panose="020B0502040204020203" pitchFamily="34" charset="0"/>
              </a:rPr>
              <a:t>This method is called when the value of a specific field is modified.</a:t>
            </a:r>
          </a:p>
          <a:p>
            <a:pPr marL="342900" indent="-342900">
              <a:lnSpc>
                <a:spcPct val="150000"/>
              </a:lnSpc>
              <a:buFont typeface="Arial" panose="020B0604020202020204" pitchFamily="34" charset="0"/>
              <a:buChar char="•"/>
            </a:pPr>
            <a:r>
              <a:rPr lang="en-US" sz="1600" b="1" i="0" dirty="0">
                <a:effectLst/>
                <a:latin typeface="Segoe UI" panose="020B0502040204020203" pitchFamily="34" charset="0"/>
              </a:rPr>
              <a:t>validate(): </a:t>
            </a:r>
            <a:r>
              <a:rPr lang="en-US" sz="1600" b="0" i="0" dirty="0">
                <a:effectLst/>
                <a:latin typeface="Segoe UI" panose="020B0502040204020203" pitchFamily="34" charset="0"/>
              </a:rPr>
              <a:t>This method is called when a value is entered in a specific field, and it's overridden if extra field validation is needed.</a:t>
            </a:r>
            <a:endParaRPr lang="en-US" b="1" i="0" dirty="0">
              <a:effectLst/>
              <a:latin typeface="Segoe UI" panose="020B0502040204020203" pitchFamily="34" charset="0"/>
            </a:endParaRPr>
          </a:p>
          <a:p>
            <a:pPr marL="342900" indent="-342900">
              <a:lnSpc>
                <a:spcPct val="150000"/>
              </a:lnSpc>
              <a:buFont typeface="Arial" panose="020B0604020202020204" pitchFamily="34" charset="0"/>
              <a:buChar char="•"/>
            </a:pPr>
            <a:r>
              <a:rPr lang="en-US" sz="1600" b="1" i="0" dirty="0">
                <a:effectLst/>
                <a:latin typeface="Segoe UI" panose="020B0502040204020203" pitchFamily="34" charset="0"/>
              </a:rPr>
              <a:t>lookup(): </a:t>
            </a:r>
            <a:r>
              <a:rPr lang="en-US" sz="1600" b="0" i="0" dirty="0">
                <a:effectLst/>
                <a:latin typeface="Segoe UI" panose="020B0502040204020203" pitchFamily="34" charset="0"/>
              </a:rPr>
              <a:t>This method is called when a lookup operation is attempted on a data source field, for customized data to be showed in lookup we have to override the method.</a:t>
            </a:r>
            <a:endParaRPr lang="en-PK" sz="2000" dirty="0"/>
          </a:p>
        </p:txBody>
      </p:sp>
    </p:spTree>
    <p:extLst>
      <p:ext uri="{BB962C8B-B14F-4D97-AF65-F5344CB8AC3E}">
        <p14:creationId xmlns:p14="http://schemas.microsoft.com/office/powerpoint/2010/main" val="2693955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2F69E-50F6-814F-3D10-04EBD66D3231}"/>
              </a:ext>
            </a:extLst>
          </p:cNvPr>
          <p:cNvSpPr>
            <a:spLocks noGrp="1"/>
          </p:cNvSpPr>
          <p:nvPr>
            <p:ph type="title"/>
          </p:nvPr>
        </p:nvSpPr>
        <p:spPr>
          <a:xfrm>
            <a:off x="103909" y="143453"/>
            <a:ext cx="11907982" cy="687820"/>
          </a:xfrm>
        </p:spPr>
        <p:txBody>
          <a:bodyPr>
            <a:normAutofit/>
          </a:bodyPr>
          <a:lstStyle/>
          <a:p>
            <a:pPr algn="ctr"/>
            <a:r>
              <a:rPr lang="en-US" sz="3600" b="1" dirty="0">
                <a:latin typeface="Segoe UI" panose="020B0502040204020203" pitchFamily="34" charset="0"/>
                <a:cs typeface="Segoe UI" panose="020B0502040204020203" pitchFamily="34" charset="0"/>
              </a:rPr>
              <a:t>Form Extensions Methods</a:t>
            </a:r>
            <a:endParaRPr lang="en-PK" sz="3600" b="1"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D6F723B0-853E-492B-3A20-C8D18FF366B8}"/>
              </a:ext>
            </a:extLst>
          </p:cNvPr>
          <p:cNvSpPr>
            <a:spLocks noGrp="1"/>
          </p:cNvSpPr>
          <p:nvPr>
            <p:ph idx="1"/>
          </p:nvPr>
        </p:nvSpPr>
        <p:spPr>
          <a:xfrm>
            <a:off x="0" y="978907"/>
            <a:ext cx="5188528" cy="923331"/>
          </a:xfrm>
        </p:spPr>
        <p:txBody>
          <a:bodyPr>
            <a:normAutofit lnSpcReduction="10000"/>
          </a:bodyPr>
          <a:lstStyle/>
          <a:p>
            <a:pPr marL="0" indent="0" algn="ctr">
              <a:lnSpc>
                <a:spcPct val="100000"/>
              </a:lnSpc>
              <a:buNone/>
            </a:pPr>
            <a:r>
              <a:rPr lang="en-US" sz="1600" b="1" i="0" dirty="0">
                <a:effectLst/>
                <a:latin typeface="Segoe UI" panose="020B0502040204020203" pitchFamily="34" charset="0"/>
              </a:rPr>
              <a:t>Extension of a form method</a:t>
            </a:r>
          </a:p>
          <a:p>
            <a:pPr marL="0" indent="0" algn="ctr">
              <a:lnSpc>
                <a:spcPct val="100000"/>
              </a:lnSpc>
              <a:buNone/>
            </a:pPr>
            <a:r>
              <a:rPr lang="en-US" sz="1600" b="0" i="0" dirty="0">
                <a:effectLst/>
                <a:latin typeface="Segoe UI" panose="020B0502040204020203" pitchFamily="34" charset="0"/>
              </a:rPr>
              <a:t>Chain of command is an option that helps you enhance the functionality of a form method.</a:t>
            </a:r>
            <a:endParaRPr lang="en-PK" sz="1600" dirty="0"/>
          </a:p>
        </p:txBody>
      </p:sp>
      <p:sp>
        <p:nvSpPr>
          <p:cNvPr id="6" name="TextBox 5">
            <a:extLst>
              <a:ext uri="{FF2B5EF4-FFF2-40B4-BE49-F238E27FC236}">
                <a16:creationId xmlns:a16="http://schemas.microsoft.com/office/drawing/2014/main" id="{61FE0A48-7FBA-B85A-8223-DE6CBB7C05CD}"/>
              </a:ext>
            </a:extLst>
          </p:cNvPr>
          <p:cNvSpPr txBox="1"/>
          <p:nvPr/>
        </p:nvSpPr>
        <p:spPr>
          <a:xfrm>
            <a:off x="5922818" y="978907"/>
            <a:ext cx="5832764" cy="1107996"/>
          </a:xfrm>
          <a:prstGeom prst="rect">
            <a:avLst/>
          </a:prstGeom>
          <a:noFill/>
        </p:spPr>
        <p:txBody>
          <a:bodyPr wrap="square" rtlCol="0">
            <a:spAutoFit/>
          </a:bodyPr>
          <a:lstStyle/>
          <a:p>
            <a:pPr algn="ctr">
              <a:lnSpc>
                <a:spcPct val="100000"/>
              </a:lnSpc>
            </a:pPr>
            <a:r>
              <a:rPr lang="en-US" sz="1600" b="1" i="0" dirty="0">
                <a:effectLst/>
                <a:latin typeface="Segoe UI" panose="020B0502040204020203" pitchFamily="34" charset="0"/>
              </a:rPr>
              <a:t>Extension of a form data source method</a:t>
            </a:r>
          </a:p>
          <a:p>
            <a:pPr algn="ctr">
              <a:lnSpc>
                <a:spcPct val="100000"/>
              </a:lnSpc>
            </a:pPr>
            <a:r>
              <a:rPr lang="en-US" sz="1600" b="0" i="0" dirty="0">
                <a:effectLst/>
                <a:latin typeface="Segoe UI" panose="020B0502040204020203" pitchFamily="34" charset="0"/>
              </a:rPr>
              <a:t>Chain of command is an option that helps you enhance the functionality of a form data source method. </a:t>
            </a:r>
          </a:p>
          <a:p>
            <a:pPr algn="ctr"/>
            <a:endParaRPr lang="en-PK" sz="1600" dirty="0"/>
          </a:p>
        </p:txBody>
      </p:sp>
      <p:pic>
        <p:nvPicPr>
          <p:cNvPr id="13" name="Picture 12">
            <a:extLst>
              <a:ext uri="{FF2B5EF4-FFF2-40B4-BE49-F238E27FC236}">
                <a16:creationId xmlns:a16="http://schemas.microsoft.com/office/drawing/2014/main" id="{0614D37A-311E-2114-D6C0-AB4BDC927AEA}"/>
              </a:ext>
            </a:extLst>
          </p:cNvPr>
          <p:cNvPicPr>
            <a:picLocks noChangeAspect="1"/>
          </p:cNvPicPr>
          <p:nvPr/>
        </p:nvPicPr>
        <p:blipFill>
          <a:blip r:embed="rId2"/>
          <a:stretch>
            <a:fillRect/>
          </a:stretch>
        </p:blipFill>
        <p:spPr>
          <a:xfrm>
            <a:off x="1374894" y="1902238"/>
            <a:ext cx="2438740" cy="1814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D4690981-9FE1-7C0C-B621-C2DCDF0BF196}"/>
              </a:ext>
            </a:extLst>
          </p:cNvPr>
          <p:cNvPicPr>
            <a:picLocks noChangeAspect="1"/>
          </p:cNvPicPr>
          <p:nvPr/>
        </p:nvPicPr>
        <p:blipFill>
          <a:blip r:embed="rId3"/>
          <a:stretch>
            <a:fillRect/>
          </a:stretch>
        </p:blipFill>
        <p:spPr>
          <a:xfrm>
            <a:off x="6873206" y="1902237"/>
            <a:ext cx="3943900" cy="1814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6312C683-4483-4DA7-52AF-7E74EA908C0C}"/>
              </a:ext>
            </a:extLst>
          </p:cNvPr>
          <p:cNvSpPr txBox="1"/>
          <p:nvPr/>
        </p:nvSpPr>
        <p:spPr>
          <a:xfrm>
            <a:off x="103909" y="3794964"/>
            <a:ext cx="5188528" cy="830997"/>
          </a:xfrm>
          <a:prstGeom prst="rect">
            <a:avLst/>
          </a:prstGeom>
          <a:noFill/>
        </p:spPr>
        <p:txBody>
          <a:bodyPr wrap="square" rtlCol="0">
            <a:spAutoFit/>
          </a:bodyPr>
          <a:lstStyle/>
          <a:p>
            <a:pPr algn="ctr"/>
            <a:r>
              <a:rPr lang="en-US" sz="1600" b="1" i="0" dirty="0">
                <a:effectLst/>
                <a:latin typeface="Segoe UI" panose="020B0502040204020203" pitchFamily="34" charset="0"/>
              </a:rPr>
              <a:t>Extension of a form data source field method</a:t>
            </a:r>
          </a:p>
          <a:p>
            <a:pPr algn="ctr"/>
            <a:r>
              <a:rPr lang="en-US" sz="1600" b="0" i="0" dirty="0">
                <a:effectLst/>
                <a:latin typeface="Segoe UI" panose="020B0502040204020203" pitchFamily="34" charset="0"/>
              </a:rPr>
              <a:t>helps you enhance the functionality of a form data source field method</a:t>
            </a:r>
            <a:endParaRPr lang="en-PK" sz="1600" dirty="0"/>
          </a:p>
        </p:txBody>
      </p:sp>
      <p:pic>
        <p:nvPicPr>
          <p:cNvPr id="18" name="Picture 17">
            <a:extLst>
              <a:ext uri="{FF2B5EF4-FFF2-40B4-BE49-F238E27FC236}">
                <a16:creationId xmlns:a16="http://schemas.microsoft.com/office/drawing/2014/main" id="{4BC779FE-CBAF-D7C2-7718-65E0F3435A93}"/>
              </a:ext>
            </a:extLst>
          </p:cNvPr>
          <p:cNvPicPr>
            <a:picLocks noChangeAspect="1"/>
          </p:cNvPicPr>
          <p:nvPr/>
        </p:nvPicPr>
        <p:blipFill>
          <a:blip r:embed="rId4"/>
          <a:stretch>
            <a:fillRect/>
          </a:stretch>
        </p:blipFill>
        <p:spPr>
          <a:xfrm>
            <a:off x="649996" y="4666386"/>
            <a:ext cx="4324954" cy="2048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4FEFE870-035B-F31F-890A-53DA58E3F08C}"/>
              </a:ext>
            </a:extLst>
          </p:cNvPr>
          <p:cNvSpPr txBox="1"/>
          <p:nvPr/>
        </p:nvSpPr>
        <p:spPr>
          <a:xfrm>
            <a:off x="6096001" y="3794964"/>
            <a:ext cx="5361708" cy="830997"/>
          </a:xfrm>
          <a:prstGeom prst="rect">
            <a:avLst/>
          </a:prstGeom>
          <a:noFill/>
        </p:spPr>
        <p:txBody>
          <a:bodyPr wrap="square" rtlCol="0">
            <a:spAutoFit/>
          </a:bodyPr>
          <a:lstStyle/>
          <a:p>
            <a:pPr algn="ctr"/>
            <a:r>
              <a:rPr lang="en-US" sz="1600" b="1" i="0" dirty="0">
                <a:effectLst/>
                <a:latin typeface="Segoe UI" panose="020B0502040204020203" pitchFamily="34" charset="0"/>
              </a:rPr>
              <a:t>Extension of a form control method</a:t>
            </a:r>
          </a:p>
          <a:p>
            <a:pPr algn="ctr"/>
            <a:r>
              <a:rPr lang="en-US" sz="1600" b="0" i="0" dirty="0">
                <a:effectLst/>
                <a:latin typeface="Segoe UI" panose="020B0502040204020203" pitchFamily="34" charset="0"/>
              </a:rPr>
              <a:t> helps you enhance the functionality of a form control method.</a:t>
            </a:r>
            <a:endParaRPr lang="en-PK" sz="1600" dirty="0"/>
          </a:p>
        </p:txBody>
      </p:sp>
      <p:pic>
        <p:nvPicPr>
          <p:cNvPr id="21" name="Picture 20">
            <a:extLst>
              <a:ext uri="{FF2B5EF4-FFF2-40B4-BE49-F238E27FC236}">
                <a16:creationId xmlns:a16="http://schemas.microsoft.com/office/drawing/2014/main" id="{070EB182-16B9-DB0C-8A0A-6F4F2E153334}"/>
              </a:ext>
            </a:extLst>
          </p:cNvPr>
          <p:cNvPicPr>
            <a:picLocks noChangeAspect="1"/>
          </p:cNvPicPr>
          <p:nvPr/>
        </p:nvPicPr>
        <p:blipFill>
          <a:blip r:embed="rId5"/>
          <a:stretch>
            <a:fillRect/>
          </a:stretch>
        </p:blipFill>
        <p:spPr>
          <a:xfrm>
            <a:off x="6381407" y="4640514"/>
            <a:ext cx="4915586" cy="2048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95654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46E3A1-C74D-56F0-61D2-1C6B7930FB87}"/>
              </a:ext>
            </a:extLst>
          </p:cNvPr>
          <p:cNvSpPr>
            <a:spLocks noGrp="1"/>
          </p:cNvSpPr>
          <p:nvPr>
            <p:ph idx="1"/>
          </p:nvPr>
        </p:nvSpPr>
        <p:spPr>
          <a:xfrm>
            <a:off x="117763" y="149224"/>
            <a:ext cx="5174673" cy="6611794"/>
          </a:xfrm>
        </p:spPr>
        <p:txBody>
          <a:bodyPr/>
          <a:lstStyle/>
          <a:p>
            <a:pPr marL="0" indent="0">
              <a:buNone/>
            </a:pPr>
            <a:r>
              <a:rPr lang="en-US" b="0" i="0" u="sng" dirty="0">
                <a:effectLst/>
                <a:latin typeface="Segoe UI" panose="020B0502040204020203" pitchFamily="34" charset="0"/>
                <a:hlinkClick r:id="rId2"/>
              </a:rPr>
              <a:t>8.6 Create and populate menu items</a:t>
            </a:r>
            <a:endParaRPr lang="en-US" b="0" i="0" u="sng" dirty="0">
              <a:effectLst/>
              <a:latin typeface="Segoe UI" panose="020B0502040204020203" pitchFamily="34" charset="0"/>
            </a:endParaRPr>
          </a:p>
          <a:p>
            <a:r>
              <a:rPr lang="en-US" sz="1800" b="0" i="0" dirty="0">
                <a:effectLst/>
                <a:latin typeface="Segoe UI" panose="020B0502040204020203" pitchFamily="34" charset="0"/>
              </a:rPr>
              <a:t>Menu items are used in the finance and operations apps user interface to present the user with a button that will link to a page, dialog box, report, or perform a task.</a:t>
            </a:r>
          </a:p>
          <a:p>
            <a:pPr>
              <a:lnSpc>
                <a:spcPct val="150000"/>
              </a:lnSpc>
            </a:pPr>
            <a:r>
              <a:rPr lang="en-US" sz="1800" b="1" dirty="0">
                <a:latin typeface="Segoe UI" panose="020B0502040204020203" pitchFamily="34" charset="0"/>
              </a:rPr>
              <a:t>3 types of menu items:</a:t>
            </a:r>
          </a:p>
          <a:p>
            <a:pPr lvl="1">
              <a:lnSpc>
                <a:spcPct val="150000"/>
              </a:lnSpc>
            </a:pPr>
            <a:r>
              <a:rPr lang="en-US" sz="1600" b="1" i="0" dirty="0">
                <a:effectLst/>
                <a:latin typeface="Segoe UI" panose="020B0502040204020203" pitchFamily="34" charset="0"/>
              </a:rPr>
              <a:t>Display menu item</a:t>
            </a:r>
            <a:r>
              <a:rPr lang="en-US" sz="1600" b="0" i="0" dirty="0">
                <a:effectLst/>
                <a:latin typeface="Segoe UI" panose="020B0502040204020203" pitchFamily="34" charset="0"/>
              </a:rPr>
              <a:t> - For runnable application objects that primarily present forms and dialogs to the user.</a:t>
            </a:r>
          </a:p>
          <a:p>
            <a:pPr lvl="1">
              <a:lnSpc>
                <a:spcPct val="150000"/>
              </a:lnSpc>
            </a:pPr>
            <a:r>
              <a:rPr lang="en-US" sz="1600" b="1" i="0" dirty="0">
                <a:effectLst/>
                <a:latin typeface="Segoe UI" panose="020B0502040204020203" pitchFamily="34" charset="0"/>
              </a:rPr>
              <a:t>Output menu item</a:t>
            </a:r>
            <a:r>
              <a:rPr lang="en-US" sz="1600" b="0" i="0" dirty="0">
                <a:effectLst/>
                <a:latin typeface="Segoe UI" panose="020B0502040204020203" pitchFamily="34" charset="0"/>
              </a:rPr>
              <a:t> - For runnable application objects whose primary function is to print a result, such as a report.</a:t>
            </a:r>
          </a:p>
          <a:p>
            <a:pPr lvl="1">
              <a:lnSpc>
                <a:spcPct val="150000"/>
              </a:lnSpc>
            </a:pPr>
            <a:r>
              <a:rPr lang="en-US" sz="1600" b="1" i="0" dirty="0">
                <a:effectLst/>
                <a:latin typeface="Segoe UI" panose="020B0502040204020203" pitchFamily="34" charset="0"/>
              </a:rPr>
              <a:t>Action menu item</a:t>
            </a:r>
            <a:r>
              <a:rPr lang="en-US" sz="1600" b="0" i="0" dirty="0">
                <a:effectLst/>
                <a:latin typeface="Segoe UI" panose="020B0502040204020203" pitchFamily="34" charset="0"/>
              </a:rPr>
              <a:t> - For runnable application objects whose primary function is to do a job, such as creating or updating 		              transactions in the database.</a:t>
            </a:r>
          </a:p>
          <a:p>
            <a:pPr lvl="1"/>
            <a:endParaRPr lang="en-PK" b="1" dirty="0"/>
          </a:p>
        </p:txBody>
      </p:sp>
      <p:pic>
        <p:nvPicPr>
          <p:cNvPr id="4" name="Picture 3">
            <a:extLst>
              <a:ext uri="{FF2B5EF4-FFF2-40B4-BE49-F238E27FC236}">
                <a16:creationId xmlns:a16="http://schemas.microsoft.com/office/drawing/2014/main" id="{B068C6A1-9D03-7808-C0D0-65EE4B97007E}"/>
              </a:ext>
            </a:extLst>
          </p:cNvPr>
          <p:cNvPicPr>
            <a:picLocks noChangeAspect="1"/>
          </p:cNvPicPr>
          <p:nvPr/>
        </p:nvPicPr>
        <p:blipFill>
          <a:blip r:embed="rId3"/>
          <a:stretch>
            <a:fillRect/>
          </a:stretch>
        </p:blipFill>
        <p:spPr>
          <a:xfrm>
            <a:off x="5292436" y="564151"/>
            <a:ext cx="6740235" cy="60337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6925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EDBC1-C534-9233-E67F-0322BE539650}"/>
              </a:ext>
            </a:extLst>
          </p:cNvPr>
          <p:cNvSpPr>
            <a:spLocks noGrp="1"/>
          </p:cNvSpPr>
          <p:nvPr>
            <p:ph idx="1"/>
          </p:nvPr>
        </p:nvSpPr>
        <p:spPr>
          <a:xfrm>
            <a:off x="103909" y="149225"/>
            <a:ext cx="11907982" cy="6584084"/>
          </a:xfrm>
        </p:spPr>
        <p:txBody>
          <a:bodyPr>
            <a:normAutofit/>
          </a:bodyPr>
          <a:lstStyle/>
          <a:p>
            <a:pPr marL="0" indent="0">
              <a:buNone/>
            </a:pPr>
            <a:r>
              <a:rPr lang="en-US" u="sng" dirty="0">
                <a:latin typeface="Segoe UI" panose="020B0502040204020203" pitchFamily="34" charset="0"/>
                <a:hlinkClick r:id="rId2"/>
              </a:rPr>
              <a:t>8.7 T</a:t>
            </a:r>
            <a:r>
              <a:rPr lang="en-US" b="0" i="0" u="sng" dirty="0">
                <a:effectLst/>
                <a:latin typeface="Segoe UI" panose="020B0502040204020203" pitchFamily="34" charset="0"/>
                <a:hlinkClick r:id="rId2"/>
              </a:rPr>
              <a:t>est form functionality and data connections</a:t>
            </a:r>
            <a:endParaRPr lang="en-US" b="0" i="0" u="sng" dirty="0">
              <a:effectLst/>
              <a:latin typeface="Segoe UI" panose="020B0502040204020203" pitchFamily="34" charset="0"/>
            </a:endParaRPr>
          </a:p>
          <a:p>
            <a:r>
              <a:rPr lang="en-US" sz="2000" b="0" i="0" dirty="0">
                <a:effectLst/>
                <a:latin typeface="Segoe UI" panose="020B0502040204020203" pitchFamily="34" charset="0"/>
              </a:rPr>
              <a:t>When the requirements for a form pattern have been completed, and before a form goes into production, you should test its functionality in Visual Studio.</a:t>
            </a:r>
          </a:p>
          <a:p>
            <a:r>
              <a:rPr lang="en-US" sz="2000" b="0" i="1" dirty="0">
                <a:solidFill>
                  <a:srgbClr val="E6E6E6"/>
                </a:solidFill>
                <a:effectLst/>
                <a:latin typeface="Segoe UI" panose="020B0502040204020203" pitchFamily="34" charset="0"/>
                <a:hlinkClick r:id="rId3"/>
              </a:rPr>
              <a:t>Watch the following video to see the process for setting a form as a startup object and previewing it in a web browser</a:t>
            </a:r>
            <a:r>
              <a:rPr lang="en-US" sz="2000" b="0" i="1" dirty="0">
                <a:solidFill>
                  <a:schemeClr val="accent1">
                    <a:lumMod val="75000"/>
                  </a:schemeClr>
                </a:solidFill>
                <a:effectLst/>
                <a:latin typeface="Segoe UI" panose="020B0502040204020203" pitchFamily="34" charset="0"/>
              </a:rPr>
              <a:t>.</a:t>
            </a:r>
          </a:p>
          <a:p>
            <a:endParaRPr lang="en-US" sz="2000" b="0" i="1" dirty="0">
              <a:solidFill>
                <a:schemeClr val="accent1">
                  <a:lumMod val="75000"/>
                </a:schemeClr>
              </a:solidFill>
              <a:effectLst/>
              <a:latin typeface="Segoe UI" panose="020B0502040204020203" pitchFamily="34" charset="0"/>
            </a:endParaRPr>
          </a:p>
          <a:p>
            <a:pPr marL="0" indent="0">
              <a:buNone/>
            </a:pPr>
            <a:r>
              <a:rPr lang="en-US" b="0" i="0" u="sng" dirty="0">
                <a:effectLst/>
                <a:latin typeface="Segoe UI" panose="020B0502040204020203" pitchFamily="34" charset="0"/>
                <a:hlinkClick r:id="rId4"/>
              </a:rPr>
              <a:t>8.8 Diagnose and optimize client performance</a:t>
            </a:r>
            <a:endParaRPr lang="en-US" u="sng" dirty="0">
              <a:solidFill>
                <a:schemeClr val="accent1">
                  <a:lumMod val="75000"/>
                </a:schemeClr>
              </a:solidFill>
              <a:latin typeface="Segoe UI" panose="020B0502040204020203" pitchFamily="34" charset="0"/>
            </a:endParaRPr>
          </a:p>
          <a:p>
            <a:r>
              <a:rPr lang="en-US" sz="1600" b="0" i="0" dirty="0">
                <a:solidFill>
                  <a:schemeClr val="bg2">
                    <a:lumMod val="10000"/>
                  </a:schemeClr>
                </a:solidFill>
                <a:effectLst/>
                <a:latin typeface="Segoe UI" panose="020B0502040204020203" pitchFamily="34" charset="0"/>
                <a:cs typeface="Segoe UI" panose="020B0502040204020203" pitchFamily="34" charset="0"/>
              </a:rPr>
              <a:t>You can optimize form performance by using browser-based tools and previewing the form in a browser.</a:t>
            </a:r>
            <a:endParaRPr lang="en-US" sz="1050" b="0" i="0" dirty="0">
              <a:solidFill>
                <a:schemeClr val="bg2">
                  <a:lumMod val="10000"/>
                </a:schemeClr>
              </a:solidFill>
              <a:effectLst/>
              <a:latin typeface="Segoe UI" panose="020B0502040204020203" pitchFamily="34" charset="0"/>
              <a:cs typeface="Segoe UI" panose="020B0502040204020203" pitchFamily="34" charset="0"/>
            </a:endParaRPr>
          </a:p>
          <a:p>
            <a:r>
              <a:rPr lang="en-US" sz="1600" b="0" i="0" dirty="0">
                <a:solidFill>
                  <a:schemeClr val="bg2">
                    <a:lumMod val="10000"/>
                  </a:schemeClr>
                </a:solidFill>
                <a:effectLst/>
                <a:latin typeface="Segoe UI" panose="020B0502040204020203" pitchFamily="34" charset="0"/>
                <a:cs typeface="Segoe UI" panose="020B0502040204020203" pitchFamily="34" charset="0"/>
              </a:rPr>
              <a:t> You can open the </a:t>
            </a:r>
            <a:r>
              <a:rPr lang="en-US" sz="1600" b="1" i="0" dirty="0">
                <a:solidFill>
                  <a:schemeClr val="bg2">
                    <a:lumMod val="10000"/>
                  </a:schemeClr>
                </a:solidFill>
                <a:effectLst/>
                <a:latin typeface="Segoe UI" panose="020B0502040204020203" pitchFamily="34" charset="0"/>
                <a:cs typeface="Segoe UI" panose="020B0502040204020203" pitchFamily="34" charset="0"/>
              </a:rPr>
              <a:t>Developer tools</a:t>
            </a:r>
            <a:r>
              <a:rPr lang="en-US" sz="1600" b="0" i="0" dirty="0">
                <a:solidFill>
                  <a:schemeClr val="bg2">
                    <a:lumMod val="10000"/>
                  </a:schemeClr>
                </a:solidFill>
                <a:effectLst/>
                <a:latin typeface="Segoe UI" panose="020B0502040204020203" pitchFamily="34" charset="0"/>
                <a:cs typeface="Segoe UI" panose="020B0502040204020203" pitchFamily="34" charset="0"/>
              </a:rPr>
              <a:t> </a:t>
            </a:r>
            <a:r>
              <a:rPr lang="en-US" sz="1600" b="0" i="0" dirty="0" err="1">
                <a:solidFill>
                  <a:schemeClr val="bg2">
                    <a:lumMod val="10000"/>
                  </a:schemeClr>
                </a:solidFill>
                <a:effectLst/>
                <a:latin typeface="Segoe UI" panose="020B0502040204020203" pitchFamily="34" charset="0"/>
                <a:cs typeface="Segoe UI" panose="020B0502040204020203" pitchFamily="34" charset="0"/>
              </a:rPr>
              <a:t>win.dow</a:t>
            </a:r>
            <a:r>
              <a:rPr lang="en-US" sz="1600" b="0" i="0" dirty="0">
                <a:solidFill>
                  <a:schemeClr val="bg2">
                    <a:lumMod val="10000"/>
                  </a:schemeClr>
                </a:solidFill>
                <a:effectLst/>
                <a:latin typeface="Segoe UI" panose="020B0502040204020203" pitchFamily="34" charset="0"/>
                <a:cs typeface="Segoe UI" panose="020B0502040204020203" pitchFamily="34" charset="0"/>
              </a:rPr>
              <a:t> by selecting </a:t>
            </a:r>
            <a:r>
              <a:rPr lang="en-US" sz="1600" b="1" i="0" dirty="0" err="1">
                <a:solidFill>
                  <a:schemeClr val="bg2">
                    <a:lumMod val="10000"/>
                  </a:schemeClr>
                </a:solidFill>
                <a:effectLst/>
                <a:latin typeface="Segoe UI" panose="020B0502040204020203" pitchFamily="34" charset="0"/>
                <a:cs typeface="Segoe UI" panose="020B0502040204020203" pitchFamily="34" charset="0"/>
              </a:rPr>
              <a:t>Ctrl+Shift+i</a:t>
            </a:r>
            <a:r>
              <a:rPr lang="en-US" sz="1600" b="0" i="0" dirty="0">
                <a:solidFill>
                  <a:schemeClr val="bg2">
                    <a:lumMod val="10000"/>
                  </a:schemeClr>
                </a:solidFill>
                <a:effectLst/>
                <a:latin typeface="Segoe UI" panose="020B0502040204020203" pitchFamily="34" charset="0"/>
                <a:cs typeface="Segoe UI" panose="020B0502040204020203" pitchFamily="34" charset="0"/>
              </a:rPr>
              <a:t>. On the </a:t>
            </a:r>
            <a:r>
              <a:rPr lang="en-US" sz="1600" b="1" i="0" dirty="0">
                <a:solidFill>
                  <a:schemeClr val="bg2">
                    <a:lumMod val="10000"/>
                  </a:schemeClr>
                </a:solidFill>
                <a:effectLst/>
                <a:latin typeface="Segoe UI" panose="020B0502040204020203" pitchFamily="34" charset="0"/>
                <a:cs typeface="Segoe UI" panose="020B0502040204020203" pitchFamily="34" charset="0"/>
              </a:rPr>
              <a:t>Performance</a:t>
            </a:r>
            <a:r>
              <a:rPr lang="en-US" sz="1600" b="0" i="0" dirty="0">
                <a:solidFill>
                  <a:schemeClr val="bg2">
                    <a:lumMod val="10000"/>
                  </a:schemeClr>
                </a:solidFill>
                <a:effectLst/>
                <a:latin typeface="Segoe UI" panose="020B0502040204020203" pitchFamily="34" charset="0"/>
                <a:cs typeface="Segoe UI" panose="020B0502040204020203" pitchFamily="34" charset="0"/>
              </a:rPr>
              <a:t> tab, you can record your scenario.</a:t>
            </a:r>
          </a:p>
          <a:p>
            <a:endParaRPr lang="en-US" sz="1800" b="1" i="0" dirty="0">
              <a:solidFill>
                <a:schemeClr val="bg2">
                  <a:lumMod val="10000"/>
                </a:schemeClr>
              </a:solidFill>
              <a:effectLst/>
              <a:latin typeface="Segoe UI" panose="020B0502040204020203" pitchFamily="34" charset="0"/>
            </a:endParaRPr>
          </a:p>
          <a:p>
            <a:endParaRPr lang="en-US" sz="1800" b="1" dirty="0">
              <a:solidFill>
                <a:schemeClr val="bg2">
                  <a:lumMod val="10000"/>
                </a:schemeClr>
              </a:solidFill>
              <a:latin typeface="Segoe UI" panose="020B0502040204020203" pitchFamily="34" charset="0"/>
            </a:endParaRPr>
          </a:p>
          <a:p>
            <a:r>
              <a:rPr lang="en-US" sz="1800" b="1" i="0" dirty="0">
                <a:solidFill>
                  <a:schemeClr val="bg2">
                    <a:lumMod val="10000"/>
                  </a:schemeClr>
                </a:solidFill>
                <a:effectLst/>
                <a:latin typeface="Segoe UI" panose="020B0502040204020203" pitchFamily="34" charset="0"/>
              </a:rPr>
              <a:t>Diagnose and optimize client performance by using Performance timer</a:t>
            </a:r>
          </a:p>
          <a:p>
            <a:pPr lvl="1"/>
            <a:r>
              <a:rPr lang="en-US" sz="1900" b="0" i="0" dirty="0">
                <a:solidFill>
                  <a:schemeClr val="bg2">
                    <a:lumMod val="10000"/>
                  </a:schemeClr>
                </a:solidFill>
                <a:effectLst/>
                <a:latin typeface="Segoe UI" panose="020B0502040204020203" pitchFamily="34" charset="0"/>
              </a:rPr>
              <a:t>Performance timer is a tool that aids in diagnosing performance issues on the client and server.</a:t>
            </a:r>
          </a:p>
          <a:p>
            <a:pPr lvl="1"/>
            <a:r>
              <a:rPr lang="en-US" sz="1900" b="0" i="0" dirty="0">
                <a:solidFill>
                  <a:schemeClr val="bg2">
                    <a:lumMod val="10000"/>
                  </a:schemeClr>
                </a:solidFill>
                <a:effectLst/>
                <a:latin typeface="Segoe UI" panose="020B0502040204020203" pitchFamily="34" charset="0"/>
              </a:rPr>
              <a:t>Performance timer is generated by opening a web page with the added parameter =</a:t>
            </a:r>
          </a:p>
          <a:p>
            <a:pPr marL="457200" lvl="1" indent="0">
              <a:buNone/>
            </a:pPr>
            <a:r>
              <a:rPr lang="en-US" sz="1900" b="1" i="0" dirty="0">
                <a:solidFill>
                  <a:schemeClr val="bg2">
                    <a:lumMod val="10000"/>
                  </a:schemeClr>
                </a:solidFill>
                <a:effectLst/>
                <a:latin typeface="Segoe UI" panose="020B0502040204020203" pitchFamily="34" charset="0"/>
              </a:rPr>
              <a:t>	debug=develop: https://&lt;yoursite&gt;.cloud.test.dynamics.com/en/?cmp=USMF&amp;debug=develop</a:t>
            </a:r>
          </a:p>
          <a:p>
            <a:pPr lvl="1"/>
            <a:r>
              <a:rPr lang="en-US" sz="1900" b="0" i="0" dirty="0">
                <a:solidFill>
                  <a:schemeClr val="bg2">
                    <a:lumMod val="10000"/>
                  </a:schemeClr>
                </a:solidFill>
                <a:effectLst/>
                <a:latin typeface="Segoe UI" panose="020B0502040204020203" pitchFamily="34" charset="0"/>
              </a:rPr>
              <a:t>The Performance timer will appear in the top-right corner of finance and operations where you can see the separations between client time and server time.</a:t>
            </a:r>
            <a:endParaRPr lang="en-US" sz="3500" b="1" i="0" dirty="0">
              <a:solidFill>
                <a:schemeClr val="bg2">
                  <a:lumMod val="10000"/>
                </a:schemeClr>
              </a:solidFill>
              <a:effectLst/>
              <a:latin typeface="Segoe UI" panose="020B0502040204020203" pitchFamily="34" charset="0"/>
            </a:endParaRPr>
          </a:p>
          <a:p>
            <a:endParaRPr lang="en-US" sz="2000" b="1" i="0" dirty="0">
              <a:solidFill>
                <a:schemeClr val="bg2">
                  <a:lumMod val="10000"/>
                </a:schemeClr>
              </a:solidFill>
              <a:effectLst/>
              <a:latin typeface="Segoe UI" panose="020B0502040204020203" pitchFamily="34" charset="0"/>
            </a:endParaRPr>
          </a:p>
          <a:p>
            <a:endParaRPr lang="en-PK" sz="4400" dirty="0">
              <a:solidFill>
                <a:schemeClr val="bg2">
                  <a:lumMod val="1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31865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6B1CD7-C15E-3A62-D746-1F773EDBE18C}"/>
              </a:ext>
            </a:extLst>
          </p:cNvPr>
          <p:cNvSpPr>
            <a:spLocks noGrp="1"/>
          </p:cNvSpPr>
          <p:nvPr>
            <p:ph idx="1"/>
          </p:nvPr>
        </p:nvSpPr>
        <p:spPr>
          <a:xfrm>
            <a:off x="131619" y="135371"/>
            <a:ext cx="11880272" cy="6542520"/>
          </a:xfrm>
        </p:spPr>
        <p:txBody>
          <a:bodyPr/>
          <a:lstStyle/>
          <a:p>
            <a:pPr marL="0" indent="0">
              <a:buNone/>
            </a:pPr>
            <a:r>
              <a:rPr lang="en-US" b="0" i="0" u="sng" dirty="0">
                <a:effectLst/>
                <a:latin typeface="Segoe UI" panose="020B0502040204020203" pitchFamily="34" charset="0"/>
                <a:hlinkClick r:id="rId2"/>
              </a:rPr>
              <a:t>8.9 Optimize form loading and performance</a:t>
            </a:r>
            <a:endParaRPr lang="en-US" b="0" i="0" u="sng" dirty="0">
              <a:effectLst/>
              <a:latin typeface="Segoe UI" panose="020B0502040204020203" pitchFamily="34" charset="0"/>
            </a:endParaRPr>
          </a:p>
          <a:p>
            <a:pPr>
              <a:lnSpc>
                <a:spcPct val="150000"/>
              </a:lnSpc>
            </a:pPr>
            <a:r>
              <a:rPr lang="en-US" sz="1800" b="0" i="0" dirty="0">
                <a:solidFill>
                  <a:schemeClr val="bg2">
                    <a:lumMod val="10000"/>
                  </a:schemeClr>
                </a:solidFill>
                <a:effectLst/>
                <a:latin typeface="Segoe UI" panose="020B0502040204020203" pitchFamily="34" charset="0"/>
              </a:rPr>
              <a:t>When navigating in finance and operations apps, users want pages to load quickly and performance to be high.</a:t>
            </a:r>
          </a:p>
          <a:p>
            <a:pPr>
              <a:lnSpc>
                <a:spcPct val="150000"/>
              </a:lnSpc>
            </a:pPr>
            <a:r>
              <a:rPr lang="en-US" sz="1200" b="0" i="0" dirty="0">
                <a:solidFill>
                  <a:schemeClr val="bg2">
                    <a:lumMod val="10000"/>
                  </a:schemeClr>
                </a:solidFill>
                <a:effectLst/>
                <a:latin typeface="Segoe UI" panose="020B0502040204020203" pitchFamily="34" charset="0"/>
              </a:rPr>
              <a:t> </a:t>
            </a:r>
            <a:r>
              <a:rPr lang="en-US" sz="1800" b="0" i="0" dirty="0">
                <a:solidFill>
                  <a:schemeClr val="bg2">
                    <a:lumMod val="10000"/>
                  </a:schemeClr>
                </a:solidFill>
                <a:effectLst/>
                <a:latin typeface="Segoe UI" panose="020B0502040204020203" pitchFamily="34" charset="0"/>
              </a:rPr>
              <a:t>You can do this by setting the form as a startup object in the Solution Explorer and starting it with or without the debugger.</a:t>
            </a:r>
          </a:p>
          <a:p>
            <a:r>
              <a:rPr lang="en-US" sz="1600" b="0" i="0" dirty="0">
                <a:solidFill>
                  <a:schemeClr val="bg2">
                    <a:lumMod val="10000"/>
                  </a:schemeClr>
                </a:solidFill>
                <a:effectLst/>
                <a:latin typeface="Segoe UI" panose="020B0502040204020203" pitchFamily="34" charset="0"/>
              </a:rPr>
              <a:t>In code that is on a form, you can use</a:t>
            </a:r>
            <a:r>
              <a:rPr lang="en-US" sz="2400" dirty="0">
                <a:solidFill>
                  <a:schemeClr val="bg2">
                    <a:lumMod val="10000"/>
                  </a:schemeClr>
                </a:solidFill>
                <a:latin typeface="Segoe UI" panose="020B0502040204020203" pitchFamily="34" charset="0"/>
              </a:rPr>
              <a:t> </a:t>
            </a:r>
            <a:r>
              <a:rPr lang="en-US" sz="1800" b="1" dirty="0">
                <a:solidFill>
                  <a:schemeClr val="bg2">
                    <a:lumMod val="10000"/>
                  </a:schemeClr>
                </a:solidFill>
                <a:latin typeface="Segoe UI" panose="020B0502040204020203" pitchFamily="34" charset="0"/>
              </a:rPr>
              <a:t>info() </a:t>
            </a:r>
            <a:r>
              <a:rPr lang="en-US" sz="1600" b="0" i="0" dirty="0">
                <a:solidFill>
                  <a:schemeClr val="bg2">
                    <a:lumMod val="10000"/>
                  </a:schemeClr>
                </a:solidFill>
                <a:effectLst/>
                <a:latin typeface="Segoe UI" panose="020B0502040204020203" pitchFamily="34" charset="0"/>
              </a:rPr>
              <a:t>statements to log status messages that you can view through the </a:t>
            </a:r>
            <a:r>
              <a:rPr lang="en-US" sz="1600" b="1" i="0" dirty="0">
                <a:solidFill>
                  <a:schemeClr val="bg2">
                    <a:lumMod val="10000"/>
                  </a:schemeClr>
                </a:solidFill>
                <a:effectLst/>
                <a:latin typeface="Segoe UI" panose="020B0502040204020203" pitchFamily="34" charset="0"/>
              </a:rPr>
              <a:t>Infolog</a:t>
            </a:r>
            <a:r>
              <a:rPr lang="en-US" sz="1600" b="0" i="0" dirty="0">
                <a:solidFill>
                  <a:schemeClr val="bg2">
                    <a:lumMod val="10000"/>
                  </a:schemeClr>
                </a:solidFill>
                <a:effectLst/>
                <a:latin typeface="Segoe UI" panose="020B0502040204020203" pitchFamily="34" charset="0"/>
              </a:rPr>
              <a:t> window.</a:t>
            </a:r>
          </a:p>
          <a:p>
            <a:endParaRPr lang="en-US" sz="2000" b="0" i="1" u="sng" dirty="0">
              <a:solidFill>
                <a:schemeClr val="bg2">
                  <a:lumMod val="10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endParaRPr>
          </a:p>
          <a:p>
            <a:r>
              <a:rPr lang="en-US" sz="2000" b="0" i="1" u="sng" dirty="0">
                <a:solidFill>
                  <a:schemeClr val="bg2">
                    <a:lumMod val="10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Click to Practice:</a:t>
            </a:r>
            <a:r>
              <a:rPr lang="en-US" sz="2000" b="0" i="0" u="sng" dirty="0">
                <a:solidFill>
                  <a:srgbClr val="0563C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 Lab - Create a form</a:t>
            </a:r>
            <a:endParaRPr lang="en-PK" sz="3200" dirty="0">
              <a:solidFill>
                <a:schemeClr val="bg2">
                  <a:lumMod val="10000"/>
                </a:schemeClr>
              </a:solidFill>
            </a:endParaRPr>
          </a:p>
        </p:txBody>
      </p:sp>
    </p:spTree>
    <p:extLst>
      <p:ext uri="{BB962C8B-B14F-4D97-AF65-F5344CB8AC3E}">
        <p14:creationId xmlns:p14="http://schemas.microsoft.com/office/powerpoint/2010/main" val="1559777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0B9A-DD74-CA90-409B-675A0981922C}"/>
              </a:ext>
            </a:extLst>
          </p:cNvPr>
          <p:cNvSpPr>
            <a:spLocks noGrp="1"/>
          </p:cNvSpPr>
          <p:nvPr>
            <p:ph type="title"/>
          </p:nvPr>
        </p:nvSpPr>
        <p:spPr>
          <a:xfrm>
            <a:off x="110836" y="185016"/>
            <a:ext cx="11734800" cy="673966"/>
          </a:xfrm>
        </p:spPr>
        <p:txBody>
          <a:bodyPr>
            <a:normAutofit/>
          </a:bodyPr>
          <a:lstStyle/>
          <a:p>
            <a:r>
              <a:rPr lang="en-US" sz="4000" b="1" i="0" u="sng" dirty="0">
                <a:effectLst/>
                <a:latin typeface="Segoe UI" panose="020B0502040204020203" pitchFamily="34" charset="0"/>
                <a:hlinkClick r:id="rId2"/>
              </a:rPr>
              <a:t>9. Create classes in finance and operations apps</a:t>
            </a:r>
            <a:endParaRPr lang="en-PK" sz="4000" dirty="0"/>
          </a:p>
        </p:txBody>
      </p:sp>
      <p:sp>
        <p:nvSpPr>
          <p:cNvPr id="3" name="Content Placeholder 2">
            <a:extLst>
              <a:ext uri="{FF2B5EF4-FFF2-40B4-BE49-F238E27FC236}">
                <a16:creationId xmlns:a16="http://schemas.microsoft.com/office/drawing/2014/main" id="{E52730BB-237F-6249-92A8-9D8329CDAE0C}"/>
              </a:ext>
            </a:extLst>
          </p:cNvPr>
          <p:cNvSpPr>
            <a:spLocks noGrp="1"/>
          </p:cNvSpPr>
          <p:nvPr>
            <p:ph idx="1"/>
          </p:nvPr>
        </p:nvSpPr>
        <p:spPr>
          <a:xfrm>
            <a:off x="110836" y="858982"/>
            <a:ext cx="11970328" cy="2812473"/>
          </a:xfrm>
        </p:spPr>
        <p:txBody>
          <a:bodyPr>
            <a:normAutofit lnSpcReduction="10000"/>
          </a:bodyPr>
          <a:lstStyle/>
          <a:p>
            <a:r>
              <a:rPr lang="en-US" sz="2000" b="0" i="0" dirty="0">
                <a:solidFill>
                  <a:schemeClr val="bg2">
                    <a:lumMod val="10000"/>
                  </a:schemeClr>
                </a:solidFill>
                <a:effectLst/>
                <a:latin typeface="Segoe UI" panose="020B0502040204020203" pitchFamily="34" charset="0"/>
              </a:rPr>
              <a:t>Classes are blocks of code that contain data and methods. When developing for finance and operations apps, you will use the X++ language to create new classes.</a:t>
            </a:r>
          </a:p>
          <a:p>
            <a:pPr marL="0" indent="0">
              <a:buNone/>
            </a:pPr>
            <a:r>
              <a:rPr lang="en-US" b="0" i="0" u="sng" dirty="0">
                <a:effectLst/>
                <a:latin typeface="Segoe UI" panose="020B0502040204020203" pitchFamily="34" charset="0"/>
                <a:hlinkClick r:id="rId3"/>
              </a:rPr>
              <a:t>9.1 Introduction</a:t>
            </a:r>
            <a:endParaRPr lang="en-US" b="0" i="0" u="sng" dirty="0">
              <a:effectLst/>
              <a:latin typeface="Segoe UI" panose="020B0502040204020203" pitchFamily="34" charset="0"/>
            </a:endParaRPr>
          </a:p>
          <a:p>
            <a:r>
              <a:rPr lang="en-US" sz="2000" b="0" i="0" dirty="0">
                <a:solidFill>
                  <a:schemeClr val="bg2">
                    <a:lumMod val="10000"/>
                  </a:schemeClr>
                </a:solidFill>
                <a:effectLst/>
                <a:latin typeface="Segoe UI" panose="020B0502040204020203" pitchFamily="34" charset="0"/>
              </a:rPr>
              <a:t>Some elements in the Application Object Tree (AOT), such as tables and forms, contain classes out of the box. Many types of methods and statements can be called to dictate the behavior of objects.</a:t>
            </a:r>
          </a:p>
          <a:p>
            <a:r>
              <a:rPr lang="en-US" sz="1800" b="0" i="0" dirty="0">
                <a:solidFill>
                  <a:schemeClr val="bg2">
                    <a:lumMod val="10000"/>
                  </a:schemeClr>
                </a:solidFill>
                <a:effectLst/>
                <a:latin typeface="Segoe UI" panose="020B0502040204020203" pitchFamily="34" charset="0"/>
              </a:rPr>
              <a:t>Classes can be added to a project to declare new elements, variables, or methods.</a:t>
            </a:r>
            <a:endParaRPr lang="en-US" b="0" i="0" dirty="0">
              <a:solidFill>
                <a:schemeClr val="bg2">
                  <a:lumMod val="10000"/>
                </a:schemeClr>
              </a:solidFill>
              <a:effectLst/>
              <a:latin typeface="Segoe UI" panose="020B0502040204020203" pitchFamily="34" charset="0"/>
            </a:endParaRPr>
          </a:p>
          <a:p>
            <a:r>
              <a:rPr lang="en-US" sz="1800" b="0" i="0" dirty="0">
                <a:solidFill>
                  <a:schemeClr val="bg2">
                    <a:lumMod val="10000"/>
                  </a:schemeClr>
                </a:solidFill>
                <a:effectLst/>
                <a:latin typeface="Segoe UI" panose="020B0502040204020203" pitchFamily="34" charset="0"/>
              </a:rPr>
              <a:t>A runnable class for finance and operations apps, known previously as a job, is similar to a standard class, except that it contains a main method.</a:t>
            </a:r>
            <a:endParaRPr lang="en-PK" sz="1800" dirty="0">
              <a:solidFill>
                <a:schemeClr val="bg2">
                  <a:lumMod val="10000"/>
                </a:schemeClr>
              </a:solidFill>
            </a:endParaRPr>
          </a:p>
        </p:txBody>
      </p:sp>
      <p:pic>
        <p:nvPicPr>
          <p:cNvPr id="23556" name="Picture 4" descr="This screenshot shows the code displayed when a runnable class is added to a project.">
            <a:extLst>
              <a:ext uri="{FF2B5EF4-FFF2-40B4-BE49-F238E27FC236}">
                <a16:creationId xmlns:a16="http://schemas.microsoft.com/office/drawing/2014/main" id="{FDABA8A5-DB7A-07D1-0610-0BBB02413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599" y="3671455"/>
            <a:ext cx="8150802" cy="2950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051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D559E-FFA6-21E7-6FE7-383584BC185C}"/>
              </a:ext>
            </a:extLst>
          </p:cNvPr>
          <p:cNvSpPr>
            <a:spLocks noGrp="1"/>
          </p:cNvSpPr>
          <p:nvPr>
            <p:ph idx="1"/>
          </p:nvPr>
        </p:nvSpPr>
        <p:spPr>
          <a:xfrm>
            <a:off x="183572" y="185450"/>
            <a:ext cx="11824855" cy="1140600"/>
          </a:xfrm>
        </p:spPr>
        <p:txBody>
          <a:bodyPr>
            <a:normAutofit lnSpcReduction="10000"/>
          </a:bodyPr>
          <a:lstStyle/>
          <a:p>
            <a:pPr marL="0" indent="0">
              <a:buNone/>
            </a:pPr>
            <a:r>
              <a:rPr lang="en-US" b="0" i="0" u="sng" dirty="0">
                <a:effectLst/>
                <a:latin typeface="Segoe UI" panose="020B0502040204020203" pitchFamily="34" charset="0"/>
                <a:hlinkClick r:id="rId2"/>
              </a:rPr>
              <a:t>9.2 Add code and methods to meet business requirements</a:t>
            </a:r>
            <a:endParaRPr lang="en-US" b="0" i="0" u="sng" dirty="0">
              <a:effectLst/>
              <a:latin typeface="Segoe UI" panose="020B0502040204020203" pitchFamily="34" charset="0"/>
            </a:endParaRPr>
          </a:p>
          <a:p>
            <a:r>
              <a:rPr lang="en-US" sz="2000" b="0" i="0" dirty="0">
                <a:solidFill>
                  <a:schemeClr val="bg2">
                    <a:lumMod val="10000"/>
                  </a:schemeClr>
                </a:solidFill>
                <a:effectLst/>
                <a:latin typeface="Segoe UI" panose="020B0502040204020203" pitchFamily="34" charset="0"/>
              </a:rPr>
              <a:t>After you create a class from </a:t>
            </a:r>
            <a:r>
              <a:rPr lang="en-US" sz="2000" b="1" i="0" dirty="0">
                <a:solidFill>
                  <a:schemeClr val="bg2">
                    <a:lumMod val="10000"/>
                  </a:schemeClr>
                </a:solidFill>
                <a:effectLst/>
                <a:latin typeface="Segoe UI" panose="020B0502040204020203" pitchFamily="34" charset="0"/>
              </a:rPr>
              <a:t>Solution Explorer</a:t>
            </a:r>
            <a:r>
              <a:rPr lang="en-US" sz="2000" b="0" i="0" dirty="0">
                <a:solidFill>
                  <a:schemeClr val="bg2">
                    <a:lumMod val="10000"/>
                  </a:schemeClr>
                </a:solidFill>
                <a:effectLst/>
                <a:latin typeface="Segoe UI" panose="020B0502040204020203" pitchFamily="34" charset="0"/>
              </a:rPr>
              <a:t>, you can add code to the class. Data provides the state of an object, while a method provides behavior to an object</a:t>
            </a:r>
          </a:p>
        </p:txBody>
      </p:sp>
      <p:pic>
        <p:nvPicPr>
          <p:cNvPr id="5" name="Picture 4">
            <a:extLst>
              <a:ext uri="{FF2B5EF4-FFF2-40B4-BE49-F238E27FC236}">
                <a16:creationId xmlns:a16="http://schemas.microsoft.com/office/drawing/2014/main" id="{4B16FF13-3248-438F-47AD-47299EDC60EA}"/>
              </a:ext>
            </a:extLst>
          </p:cNvPr>
          <p:cNvPicPr>
            <a:picLocks noChangeAspect="1"/>
          </p:cNvPicPr>
          <p:nvPr/>
        </p:nvPicPr>
        <p:blipFill>
          <a:blip r:embed="rId3"/>
          <a:stretch>
            <a:fillRect/>
          </a:stretch>
        </p:blipFill>
        <p:spPr>
          <a:xfrm>
            <a:off x="5779609" y="1520013"/>
            <a:ext cx="6024379" cy="63730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0F6968F-A957-D0C9-BE19-2FC4F687088D}"/>
              </a:ext>
            </a:extLst>
          </p:cNvPr>
          <p:cNvSpPr txBox="1"/>
          <p:nvPr/>
        </p:nvSpPr>
        <p:spPr>
          <a:xfrm>
            <a:off x="183572" y="2299855"/>
            <a:ext cx="5385955" cy="923330"/>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chemeClr val="bg2">
                    <a:lumMod val="10000"/>
                  </a:schemeClr>
                </a:solidFill>
                <a:effectLst/>
                <a:latin typeface="Segoe UI" panose="020B0502040204020203" pitchFamily="34" charset="0"/>
              </a:rPr>
              <a:t>Finalize method</a:t>
            </a:r>
            <a:r>
              <a:rPr lang="en-US" b="0" i="0" dirty="0">
                <a:solidFill>
                  <a:schemeClr val="bg2">
                    <a:lumMod val="10000"/>
                  </a:schemeClr>
                </a:solidFill>
                <a:effectLst/>
                <a:latin typeface="Segoe UI" panose="020B0502040204020203" pitchFamily="34" charset="0"/>
              </a:rPr>
              <a:t> - A destructor method that finalizes an instance of a class by using the </a:t>
            </a:r>
            <a:r>
              <a:rPr lang="en-US" b="1" i="0" dirty="0">
                <a:solidFill>
                  <a:schemeClr val="bg2">
                    <a:lumMod val="10000"/>
                  </a:schemeClr>
                </a:solidFill>
                <a:effectLst/>
                <a:latin typeface="Segoe UI" panose="020B0502040204020203" pitchFamily="34" charset="0"/>
              </a:rPr>
              <a:t>finalize</a:t>
            </a:r>
            <a:r>
              <a:rPr lang="en-US" b="0" i="0" dirty="0">
                <a:solidFill>
                  <a:schemeClr val="bg2">
                    <a:lumMod val="10000"/>
                  </a:schemeClr>
                </a:solidFill>
                <a:effectLst/>
                <a:latin typeface="Segoe UI" panose="020B0502040204020203" pitchFamily="34" charset="0"/>
              </a:rPr>
              <a:t> keyword.</a:t>
            </a:r>
            <a:endParaRPr lang="en-PK" dirty="0">
              <a:solidFill>
                <a:schemeClr val="bg2">
                  <a:lumMod val="10000"/>
                </a:schemeClr>
              </a:solidFill>
            </a:endParaRPr>
          </a:p>
        </p:txBody>
      </p:sp>
      <p:pic>
        <p:nvPicPr>
          <p:cNvPr id="8" name="Picture 7">
            <a:extLst>
              <a:ext uri="{FF2B5EF4-FFF2-40B4-BE49-F238E27FC236}">
                <a16:creationId xmlns:a16="http://schemas.microsoft.com/office/drawing/2014/main" id="{F77DA495-B6DA-ACFD-348A-2434866D6543}"/>
              </a:ext>
            </a:extLst>
          </p:cNvPr>
          <p:cNvPicPr>
            <a:picLocks noChangeAspect="1"/>
          </p:cNvPicPr>
          <p:nvPr/>
        </p:nvPicPr>
        <p:blipFill>
          <a:blip r:embed="rId4"/>
          <a:stretch>
            <a:fillRect/>
          </a:stretch>
        </p:blipFill>
        <p:spPr>
          <a:xfrm>
            <a:off x="5779609" y="2351285"/>
            <a:ext cx="6024379" cy="63826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849503-9386-0988-C9B2-734A978E9FCE}"/>
              </a:ext>
            </a:extLst>
          </p:cNvPr>
          <p:cNvSpPr txBox="1"/>
          <p:nvPr/>
        </p:nvSpPr>
        <p:spPr>
          <a:xfrm>
            <a:off x="183572" y="1489787"/>
            <a:ext cx="5261264" cy="646331"/>
          </a:xfrm>
          <a:prstGeom prst="rect">
            <a:avLst/>
          </a:prstGeom>
          <a:noFill/>
        </p:spPr>
        <p:txBody>
          <a:bodyPr wrap="square" rtlCol="0">
            <a:spAutoFit/>
          </a:bodyPr>
          <a:lstStyle/>
          <a:p>
            <a:pPr marL="285750" indent="-285750">
              <a:buFont typeface="Arial" panose="020B0604020202020204" pitchFamily="34" charset="0"/>
              <a:buChar char="•"/>
            </a:pPr>
            <a:r>
              <a:rPr lang="en-US" sz="1800" b="1" i="0" dirty="0">
                <a:solidFill>
                  <a:schemeClr val="bg2">
                    <a:lumMod val="10000"/>
                  </a:schemeClr>
                </a:solidFill>
                <a:effectLst/>
                <a:latin typeface="Segoe UI" panose="020B0502040204020203" pitchFamily="34" charset="0"/>
              </a:rPr>
              <a:t>New method</a:t>
            </a:r>
            <a:r>
              <a:rPr lang="en-US" sz="1800" b="0" i="0" dirty="0">
                <a:solidFill>
                  <a:schemeClr val="bg2">
                    <a:lumMod val="10000"/>
                  </a:schemeClr>
                </a:solidFill>
                <a:effectLst/>
                <a:latin typeface="Segoe UI" panose="020B0502040204020203" pitchFamily="34" charset="0"/>
              </a:rPr>
              <a:t> - Creates an instance of the class by using the </a:t>
            </a:r>
            <a:r>
              <a:rPr lang="en-US" sz="1800" b="1" i="0" dirty="0">
                <a:solidFill>
                  <a:schemeClr val="bg2">
                    <a:lumMod val="10000"/>
                  </a:schemeClr>
                </a:solidFill>
                <a:effectLst/>
                <a:latin typeface="Segoe UI" panose="020B0502040204020203" pitchFamily="34" charset="0"/>
              </a:rPr>
              <a:t>new </a:t>
            </a:r>
            <a:r>
              <a:rPr lang="en-US" sz="1800" i="0" dirty="0">
                <a:solidFill>
                  <a:schemeClr val="bg2">
                    <a:lumMod val="10000"/>
                  </a:schemeClr>
                </a:solidFill>
                <a:effectLst/>
                <a:latin typeface="Segoe UI" panose="020B0502040204020203" pitchFamily="34" charset="0"/>
              </a:rPr>
              <a:t>keyword.</a:t>
            </a:r>
            <a:endParaRPr lang="en-PK" dirty="0"/>
          </a:p>
        </p:txBody>
      </p:sp>
      <p:sp>
        <p:nvSpPr>
          <p:cNvPr id="10" name="TextBox 9">
            <a:extLst>
              <a:ext uri="{FF2B5EF4-FFF2-40B4-BE49-F238E27FC236}">
                <a16:creationId xmlns:a16="http://schemas.microsoft.com/office/drawing/2014/main" id="{40B17505-91F8-1A3E-A4B4-42AE5556DE4D}"/>
              </a:ext>
            </a:extLst>
          </p:cNvPr>
          <p:cNvSpPr txBox="1"/>
          <p:nvPr/>
        </p:nvSpPr>
        <p:spPr>
          <a:xfrm>
            <a:off x="183572" y="3223185"/>
            <a:ext cx="5261264" cy="646331"/>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chemeClr val="bg2">
                    <a:lumMod val="10000"/>
                  </a:schemeClr>
                </a:solidFill>
                <a:effectLst/>
                <a:latin typeface="Segoe UI" panose="020B0502040204020203" pitchFamily="34" charset="0"/>
              </a:rPr>
              <a:t>Main method</a:t>
            </a:r>
            <a:r>
              <a:rPr lang="en-US" b="0" i="0" dirty="0">
                <a:solidFill>
                  <a:schemeClr val="bg2">
                    <a:lumMod val="10000"/>
                  </a:schemeClr>
                </a:solidFill>
                <a:effectLst/>
                <a:latin typeface="Segoe UI" panose="020B0502040204020203" pitchFamily="34" charset="0"/>
              </a:rPr>
              <a:t> - Creates an instance of an object and calls the required member methods.</a:t>
            </a:r>
            <a:endParaRPr lang="en-PK" dirty="0">
              <a:solidFill>
                <a:schemeClr val="bg2">
                  <a:lumMod val="10000"/>
                </a:schemeClr>
              </a:solidFill>
            </a:endParaRPr>
          </a:p>
        </p:txBody>
      </p:sp>
      <p:pic>
        <p:nvPicPr>
          <p:cNvPr id="12" name="Picture 11">
            <a:extLst>
              <a:ext uri="{FF2B5EF4-FFF2-40B4-BE49-F238E27FC236}">
                <a16:creationId xmlns:a16="http://schemas.microsoft.com/office/drawing/2014/main" id="{6BC8AA4D-8963-F20B-0F04-FEB4C00C4C90}"/>
              </a:ext>
            </a:extLst>
          </p:cNvPr>
          <p:cNvPicPr>
            <a:picLocks noChangeAspect="1"/>
          </p:cNvPicPr>
          <p:nvPr/>
        </p:nvPicPr>
        <p:blipFill>
          <a:blip r:embed="rId5"/>
          <a:stretch>
            <a:fillRect/>
          </a:stretch>
        </p:blipFill>
        <p:spPr>
          <a:xfrm>
            <a:off x="5779610" y="3223185"/>
            <a:ext cx="6024378" cy="685896"/>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A7203A45-57F4-3B10-C80C-F5AD3D88154B}"/>
              </a:ext>
            </a:extLst>
          </p:cNvPr>
          <p:cNvSpPr txBox="1"/>
          <p:nvPr/>
        </p:nvSpPr>
        <p:spPr>
          <a:xfrm>
            <a:off x="183572" y="3950645"/>
            <a:ext cx="5482937" cy="1200329"/>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bg2">
                    <a:lumMod val="10000"/>
                  </a:schemeClr>
                </a:solidFill>
                <a:effectLst/>
                <a:latin typeface="Segoe UI" panose="020B0502040204020203" pitchFamily="34" charset="0"/>
              </a:rPr>
              <a:t>Instance method</a:t>
            </a:r>
            <a:r>
              <a:rPr lang="en-US" b="0" i="0" dirty="0">
                <a:solidFill>
                  <a:schemeClr val="bg2">
                    <a:lumMod val="10000"/>
                  </a:schemeClr>
                </a:solidFill>
                <a:effectLst/>
                <a:latin typeface="Segoe UI" panose="020B0502040204020203" pitchFamily="34" charset="0"/>
              </a:rPr>
              <a:t> - Is referred to as an object method, it is embedded in each object that is created from the class that contains the instance method and must be instantiated before using.</a:t>
            </a:r>
            <a:endParaRPr lang="en-PK" dirty="0">
              <a:solidFill>
                <a:schemeClr val="bg2">
                  <a:lumMod val="10000"/>
                </a:schemeClr>
              </a:solidFill>
            </a:endParaRPr>
          </a:p>
        </p:txBody>
      </p:sp>
      <p:pic>
        <p:nvPicPr>
          <p:cNvPr id="15" name="Picture 14">
            <a:extLst>
              <a:ext uri="{FF2B5EF4-FFF2-40B4-BE49-F238E27FC236}">
                <a16:creationId xmlns:a16="http://schemas.microsoft.com/office/drawing/2014/main" id="{BE89D9F3-EDFC-0F5B-560D-C9C7921553AB}"/>
              </a:ext>
            </a:extLst>
          </p:cNvPr>
          <p:cNvPicPr>
            <a:picLocks noChangeAspect="1"/>
          </p:cNvPicPr>
          <p:nvPr/>
        </p:nvPicPr>
        <p:blipFill>
          <a:blip r:embed="rId6"/>
          <a:stretch>
            <a:fillRect/>
          </a:stretch>
        </p:blipFill>
        <p:spPr>
          <a:xfrm>
            <a:off x="5779608" y="4142100"/>
            <a:ext cx="6024379" cy="817418"/>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9F82324-E842-3053-D1A3-97E00C0A201F}"/>
              </a:ext>
            </a:extLst>
          </p:cNvPr>
          <p:cNvSpPr txBox="1"/>
          <p:nvPr/>
        </p:nvSpPr>
        <p:spPr>
          <a:xfrm>
            <a:off x="183572" y="5185624"/>
            <a:ext cx="5261264"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chemeClr val="bg2">
                    <a:lumMod val="10000"/>
                  </a:schemeClr>
                </a:solidFill>
                <a:effectLst/>
                <a:latin typeface="Segoe UI" panose="020B0502040204020203" pitchFamily="34" charset="0"/>
              </a:rPr>
              <a:t>Static method </a:t>
            </a:r>
            <a:r>
              <a:rPr lang="en-US" i="0" dirty="0">
                <a:solidFill>
                  <a:schemeClr val="bg2">
                    <a:lumMod val="10000"/>
                  </a:schemeClr>
                </a:solidFill>
                <a:effectLst/>
                <a:latin typeface="Segoe UI" panose="020B0502040204020203" pitchFamily="34" charset="0"/>
              </a:rPr>
              <a:t>-</a:t>
            </a:r>
            <a:r>
              <a:rPr lang="en-US" b="1" i="0" dirty="0">
                <a:solidFill>
                  <a:schemeClr val="bg2">
                    <a:lumMod val="10000"/>
                  </a:schemeClr>
                </a:solidFill>
                <a:effectLst/>
                <a:latin typeface="Segoe UI" panose="020B0502040204020203" pitchFamily="34" charset="0"/>
              </a:rPr>
              <a:t> </a:t>
            </a:r>
            <a:r>
              <a:rPr lang="en-US" b="0" i="0" dirty="0">
                <a:solidFill>
                  <a:schemeClr val="bg2">
                    <a:lumMod val="10000"/>
                  </a:schemeClr>
                </a:solidFill>
                <a:effectLst/>
                <a:latin typeface="Segoe UI" panose="020B0502040204020203" pitchFamily="34" charset="0"/>
              </a:rPr>
              <a:t>With a static method, unlike with an instance method, you don't need to instantiate an object before you use the method, </a:t>
            </a:r>
            <a:r>
              <a:rPr lang="en-US" b="0" i="0" dirty="0">
                <a:solidFill>
                  <a:srgbClr val="E6E6E6"/>
                </a:solidFill>
                <a:effectLst/>
                <a:latin typeface="Segoe UI" panose="020B0502040204020203" pitchFamily="34" charset="0"/>
              </a:rPr>
              <a:t> </a:t>
            </a:r>
            <a:r>
              <a:rPr lang="en-US" b="0" i="0" dirty="0">
                <a:solidFill>
                  <a:schemeClr val="bg2">
                    <a:lumMod val="10000"/>
                  </a:schemeClr>
                </a:solidFill>
                <a:effectLst/>
                <a:latin typeface="Segoe UI" panose="020B0502040204020203" pitchFamily="34" charset="0"/>
              </a:rPr>
              <a:t>used to work with data that is stored in tables.</a:t>
            </a:r>
            <a:endParaRPr lang="en-PK" dirty="0">
              <a:solidFill>
                <a:schemeClr val="bg2">
                  <a:lumMod val="10000"/>
                </a:schemeClr>
              </a:solidFill>
            </a:endParaRPr>
          </a:p>
        </p:txBody>
      </p:sp>
      <p:pic>
        <p:nvPicPr>
          <p:cNvPr id="18" name="Picture 17">
            <a:extLst>
              <a:ext uri="{FF2B5EF4-FFF2-40B4-BE49-F238E27FC236}">
                <a16:creationId xmlns:a16="http://schemas.microsoft.com/office/drawing/2014/main" id="{6DFE94E9-0D89-5BA1-65D9-2F2C28D82706}"/>
              </a:ext>
            </a:extLst>
          </p:cNvPr>
          <p:cNvPicPr>
            <a:picLocks noChangeAspect="1"/>
          </p:cNvPicPr>
          <p:nvPr/>
        </p:nvPicPr>
        <p:blipFill>
          <a:blip r:embed="rId7"/>
          <a:stretch>
            <a:fillRect/>
          </a:stretch>
        </p:blipFill>
        <p:spPr>
          <a:xfrm>
            <a:off x="5779608" y="5282568"/>
            <a:ext cx="6024379" cy="1033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1935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60FE1-D53A-EFA3-305C-85495FD7C0DE}"/>
              </a:ext>
            </a:extLst>
          </p:cNvPr>
          <p:cNvSpPr>
            <a:spLocks noGrp="1"/>
          </p:cNvSpPr>
          <p:nvPr>
            <p:ph idx="1"/>
          </p:nvPr>
        </p:nvSpPr>
        <p:spPr>
          <a:xfrm>
            <a:off x="117763" y="135371"/>
            <a:ext cx="11894128" cy="1444047"/>
          </a:xfrm>
        </p:spPr>
        <p:txBody>
          <a:bodyPr>
            <a:normAutofit lnSpcReduction="10000"/>
          </a:bodyPr>
          <a:lstStyle/>
          <a:p>
            <a:pPr marL="0" indent="0">
              <a:buNone/>
            </a:pPr>
            <a:r>
              <a:rPr lang="en-US" b="0" i="0" u="sng" dirty="0">
                <a:effectLst/>
                <a:latin typeface="Segoe UI" panose="020B0502040204020203" pitchFamily="34" charset="0"/>
                <a:hlinkClick r:id="rId2"/>
              </a:rPr>
              <a:t>9.3 Data manipulation</a:t>
            </a:r>
            <a:endParaRPr lang="en-US" b="0" i="0" u="sng" dirty="0">
              <a:effectLst/>
              <a:latin typeface="Segoe UI" panose="020B0502040204020203" pitchFamily="34" charset="0"/>
            </a:endParaRPr>
          </a:p>
          <a:p>
            <a:r>
              <a:rPr lang="en-US" sz="2000" dirty="0">
                <a:latin typeface="Segoe UI" panose="020B0502040204020203" pitchFamily="34" charset="0"/>
              </a:rPr>
              <a:t>Use [</a:t>
            </a:r>
            <a:r>
              <a:rPr lang="en-US" sz="2000" i="1" dirty="0">
                <a:effectLst>
                  <a:outerShdw blurRad="38100" dist="38100" dir="2700000" algn="tl">
                    <a:srgbClr val="000000">
                      <a:alpha val="43137"/>
                    </a:srgbClr>
                  </a:outerShdw>
                </a:effectLst>
                <a:latin typeface="Segoe UI" panose="020B0502040204020203" pitchFamily="34" charset="0"/>
              </a:rPr>
              <a:t>select, insert, update, where, from, delete</a:t>
            </a:r>
            <a:r>
              <a:rPr lang="en-US" sz="2000" dirty="0">
                <a:latin typeface="Segoe UI" panose="020B0502040204020203" pitchFamily="34" charset="0"/>
              </a:rPr>
              <a:t>] with code to manipulate data stored in database.</a:t>
            </a:r>
          </a:p>
          <a:p>
            <a:r>
              <a:rPr lang="en-US" sz="1800" b="0" i="0" dirty="0">
                <a:solidFill>
                  <a:schemeClr val="bg2">
                    <a:lumMod val="10000"/>
                  </a:schemeClr>
                </a:solidFill>
                <a:effectLst/>
                <a:latin typeface="Segoe UI" panose="020B0502040204020203" pitchFamily="34" charset="0"/>
              </a:rPr>
              <a:t>For example, the following code sample will fetch all columns in the first row of the </a:t>
            </a:r>
            <a:r>
              <a:rPr lang="en-US" sz="1800" b="1" i="0" dirty="0" err="1">
                <a:solidFill>
                  <a:schemeClr val="bg2">
                    <a:lumMod val="10000"/>
                  </a:schemeClr>
                </a:solidFill>
                <a:effectLst/>
                <a:latin typeface="Segoe UI" panose="020B0502040204020203" pitchFamily="34" charset="0"/>
              </a:rPr>
              <a:t>CustTable</a:t>
            </a:r>
            <a:r>
              <a:rPr lang="en-US" sz="1800" b="0" i="0" dirty="0">
                <a:solidFill>
                  <a:schemeClr val="bg2">
                    <a:lumMod val="10000"/>
                  </a:schemeClr>
                </a:solidFill>
                <a:effectLst/>
                <a:latin typeface="Segoe UI" panose="020B0502040204020203" pitchFamily="34" charset="0"/>
              </a:rPr>
              <a:t>, then it will print the value in the </a:t>
            </a:r>
            <a:r>
              <a:rPr lang="en-US" sz="1800" b="1" i="0" dirty="0" err="1">
                <a:solidFill>
                  <a:schemeClr val="bg2">
                    <a:lumMod val="10000"/>
                  </a:schemeClr>
                </a:solidFill>
                <a:effectLst/>
                <a:latin typeface="Segoe UI" panose="020B0502040204020203" pitchFamily="34" charset="0"/>
              </a:rPr>
              <a:t>AccountNum</a:t>
            </a:r>
            <a:r>
              <a:rPr lang="en-US" sz="1800" b="0" i="0" dirty="0">
                <a:solidFill>
                  <a:schemeClr val="bg2">
                    <a:lumMod val="10000"/>
                  </a:schemeClr>
                </a:solidFill>
                <a:effectLst/>
                <a:latin typeface="Segoe UI" panose="020B0502040204020203" pitchFamily="34" charset="0"/>
              </a:rPr>
              <a:t> column of that row:</a:t>
            </a:r>
          </a:p>
          <a:p>
            <a:endParaRPr lang="en-PK" sz="2000" dirty="0">
              <a:solidFill>
                <a:schemeClr val="bg2">
                  <a:lumMod val="10000"/>
                </a:schemeClr>
              </a:solidFill>
            </a:endParaRPr>
          </a:p>
        </p:txBody>
      </p:sp>
      <p:pic>
        <p:nvPicPr>
          <p:cNvPr id="5" name="Picture 4">
            <a:extLst>
              <a:ext uri="{FF2B5EF4-FFF2-40B4-BE49-F238E27FC236}">
                <a16:creationId xmlns:a16="http://schemas.microsoft.com/office/drawing/2014/main" id="{81F8C3FD-DC8E-E29D-0E2D-3B6D53429133}"/>
              </a:ext>
            </a:extLst>
          </p:cNvPr>
          <p:cNvPicPr>
            <a:picLocks noChangeAspect="1"/>
          </p:cNvPicPr>
          <p:nvPr/>
        </p:nvPicPr>
        <p:blipFill>
          <a:blip r:embed="rId3"/>
          <a:stretch>
            <a:fillRect/>
          </a:stretch>
        </p:blipFill>
        <p:spPr>
          <a:xfrm>
            <a:off x="569324" y="1787236"/>
            <a:ext cx="11053351" cy="136207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7DC7544-FE56-6E12-B4D0-73FC5D292339}"/>
              </a:ext>
            </a:extLst>
          </p:cNvPr>
          <p:cNvPicPr>
            <a:picLocks noChangeAspect="1"/>
          </p:cNvPicPr>
          <p:nvPr/>
        </p:nvPicPr>
        <p:blipFill>
          <a:blip r:embed="rId4"/>
          <a:stretch>
            <a:fillRect/>
          </a:stretch>
        </p:blipFill>
        <p:spPr>
          <a:xfrm>
            <a:off x="348940" y="3916504"/>
            <a:ext cx="3682733" cy="2150181"/>
          </a:xfrm>
          <a:prstGeom prst="rect">
            <a:avLst/>
          </a:prstGeom>
        </p:spPr>
      </p:pic>
      <p:sp>
        <p:nvSpPr>
          <p:cNvPr id="8" name="TextBox 7">
            <a:extLst>
              <a:ext uri="{FF2B5EF4-FFF2-40B4-BE49-F238E27FC236}">
                <a16:creationId xmlns:a16="http://schemas.microsoft.com/office/drawing/2014/main" id="{62B65456-372C-FDFA-FCBD-DFC48C192322}"/>
              </a:ext>
            </a:extLst>
          </p:cNvPr>
          <p:cNvSpPr txBox="1"/>
          <p:nvPr/>
        </p:nvSpPr>
        <p:spPr>
          <a:xfrm>
            <a:off x="1203169" y="3547172"/>
            <a:ext cx="2265219"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Insert method:</a:t>
            </a:r>
            <a:endParaRPr lang="en-PK" b="1"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306ED4F7-53C7-79BE-24E2-DDB0D7784C75}"/>
              </a:ext>
            </a:extLst>
          </p:cNvPr>
          <p:cNvPicPr>
            <a:picLocks noChangeAspect="1"/>
          </p:cNvPicPr>
          <p:nvPr/>
        </p:nvPicPr>
        <p:blipFill>
          <a:blip r:embed="rId5"/>
          <a:stretch>
            <a:fillRect/>
          </a:stretch>
        </p:blipFill>
        <p:spPr>
          <a:xfrm>
            <a:off x="4322617" y="3916504"/>
            <a:ext cx="3682733" cy="2150181"/>
          </a:xfrm>
          <a:prstGeom prst="rect">
            <a:avLst/>
          </a:prstGeom>
        </p:spPr>
      </p:pic>
      <p:sp>
        <p:nvSpPr>
          <p:cNvPr id="11" name="TextBox 10">
            <a:extLst>
              <a:ext uri="{FF2B5EF4-FFF2-40B4-BE49-F238E27FC236}">
                <a16:creationId xmlns:a16="http://schemas.microsoft.com/office/drawing/2014/main" id="{7AD8EF6D-CAA4-C2F6-EEA2-ECC821E328D0}"/>
              </a:ext>
            </a:extLst>
          </p:cNvPr>
          <p:cNvSpPr txBox="1"/>
          <p:nvPr/>
        </p:nvSpPr>
        <p:spPr>
          <a:xfrm>
            <a:off x="5131819" y="3547172"/>
            <a:ext cx="2064328"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Update method:</a:t>
            </a:r>
            <a:endParaRPr lang="en-PK" b="1" dirty="0">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32E0AE2F-3A0E-AB33-4E4C-40F47756F820}"/>
              </a:ext>
            </a:extLst>
          </p:cNvPr>
          <p:cNvPicPr>
            <a:picLocks noChangeAspect="1"/>
          </p:cNvPicPr>
          <p:nvPr/>
        </p:nvPicPr>
        <p:blipFill>
          <a:blip r:embed="rId6"/>
          <a:stretch>
            <a:fillRect/>
          </a:stretch>
        </p:blipFill>
        <p:spPr>
          <a:xfrm>
            <a:off x="8296294" y="3916504"/>
            <a:ext cx="3452361" cy="2150180"/>
          </a:xfrm>
          <a:prstGeom prst="rect">
            <a:avLst/>
          </a:prstGeom>
        </p:spPr>
      </p:pic>
      <p:sp>
        <p:nvSpPr>
          <p:cNvPr id="14" name="TextBox 13">
            <a:extLst>
              <a:ext uri="{FF2B5EF4-FFF2-40B4-BE49-F238E27FC236}">
                <a16:creationId xmlns:a16="http://schemas.microsoft.com/office/drawing/2014/main" id="{25FF0C67-DD81-745D-24BC-05E67B41BF0B}"/>
              </a:ext>
            </a:extLst>
          </p:cNvPr>
          <p:cNvSpPr txBox="1"/>
          <p:nvPr/>
        </p:nvSpPr>
        <p:spPr>
          <a:xfrm>
            <a:off x="9213273" y="3554099"/>
            <a:ext cx="2064328"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Delete method:</a:t>
            </a:r>
            <a:endParaRPr lang="en-PK" b="1"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DF78A44D-7E5E-B806-8D80-D9B3E2C58AE2}"/>
              </a:ext>
            </a:extLst>
          </p:cNvPr>
          <p:cNvSpPr txBox="1"/>
          <p:nvPr/>
        </p:nvSpPr>
        <p:spPr>
          <a:xfrm>
            <a:off x="280553" y="6274371"/>
            <a:ext cx="11630892" cy="369332"/>
          </a:xfrm>
          <a:prstGeom prst="rect">
            <a:avLst/>
          </a:prstGeom>
          <a:noFill/>
        </p:spPr>
        <p:txBody>
          <a:bodyPr wrap="square" rtlCol="0">
            <a:spAutoFit/>
          </a:bodyPr>
          <a:lstStyle/>
          <a:p>
            <a:r>
              <a:rPr lang="en-US" i="1" u="sng" dirty="0">
                <a:solidFill>
                  <a:schemeClr val="bg2">
                    <a:lumMod val="10000"/>
                  </a:schemeClr>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Click to Practice: </a:t>
            </a:r>
            <a:r>
              <a:rPr lang="en-US" b="0" i="0" u="sng" dirty="0">
                <a:solidFill>
                  <a:srgbClr val="0563C1"/>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Lab - Insert records by using a runnable class</a:t>
            </a:r>
            <a:endParaRPr lang="en-PK" dirty="0"/>
          </a:p>
        </p:txBody>
      </p:sp>
    </p:spTree>
    <p:extLst>
      <p:ext uri="{BB962C8B-B14F-4D97-AF65-F5344CB8AC3E}">
        <p14:creationId xmlns:p14="http://schemas.microsoft.com/office/powerpoint/2010/main" val="2759545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8166-B721-323D-22AC-B458AF608285}"/>
              </a:ext>
            </a:extLst>
          </p:cNvPr>
          <p:cNvSpPr>
            <a:spLocks noGrp="1"/>
          </p:cNvSpPr>
          <p:nvPr>
            <p:ph type="title"/>
          </p:nvPr>
        </p:nvSpPr>
        <p:spPr>
          <a:xfrm>
            <a:off x="193963" y="157307"/>
            <a:ext cx="11804073" cy="784802"/>
          </a:xfrm>
        </p:spPr>
        <p:txBody>
          <a:bodyPr>
            <a:normAutofit/>
          </a:bodyPr>
          <a:lstStyle/>
          <a:p>
            <a:r>
              <a:rPr lang="en-US" sz="4000" b="1" i="0" u="sng" dirty="0">
                <a:effectLst/>
                <a:latin typeface="Segoe UI" panose="020B0502040204020203" pitchFamily="34" charset="0"/>
                <a:hlinkClick r:id="rId2"/>
              </a:rPr>
              <a:t>10.Build reports for finance and operations apps</a:t>
            </a:r>
            <a:endParaRPr lang="en-PK" sz="4000" dirty="0"/>
          </a:p>
        </p:txBody>
      </p:sp>
      <p:sp>
        <p:nvSpPr>
          <p:cNvPr id="3" name="Content Placeholder 2">
            <a:extLst>
              <a:ext uri="{FF2B5EF4-FFF2-40B4-BE49-F238E27FC236}">
                <a16:creationId xmlns:a16="http://schemas.microsoft.com/office/drawing/2014/main" id="{F8CA19B3-2272-CE36-2008-A4F62841EF43}"/>
              </a:ext>
            </a:extLst>
          </p:cNvPr>
          <p:cNvSpPr>
            <a:spLocks noGrp="1"/>
          </p:cNvSpPr>
          <p:nvPr>
            <p:ph idx="1"/>
          </p:nvPr>
        </p:nvSpPr>
        <p:spPr>
          <a:xfrm>
            <a:off x="290945" y="2133633"/>
            <a:ext cx="4364183" cy="4239491"/>
          </a:xfrm>
        </p:spPr>
        <p:txBody>
          <a:bodyPr>
            <a:normAutofit/>
          </a:bodyPr>
          <a:lstStyle/>
          <a:p>
            <a:pPr marL="0" indent="0">
              <a:buNone/>
            </a:pPr>
            <a:r>
              <a:rPr lang="en-US" b="0" i="0" u="sng" dirty="0">
                <a:effectLst/>
                <a:latin typeface="Segoe UI" panose="020B0502040204020203" pitchFamily="34" charset="0"/>
                <a:hlinkClick r:id="rId3"/>
              </a:rPr>
              <a:t>10.1 Implement Business document management</a:t>
            </a:r>
            <a:endParaRPr lang="en-US" b="0" i="0" u="sng" dirty="0">
              <a:effectLst/>
              <a:latin typeface="Segoe UI" panose="020B0502040204020203" pitchFamily="34" charset="0"/>
            </a:endParaRPr>
          </a:p>
          <a:p>
            <a:pPr algn="just"/>
            <a:r>
              <a:rPr lang="en-US" sz="1600" b="0" i="0" dirty="0">
                <a:solidFill>
                  <a:schemeClr val="bg2">
                    <a:lumMod val="10000"/>
                  </a:schemeClr>
                </a:solidFill>
                <a:effectLst/>
                <a:latin typeface="Segoe UI" panose="020B0502040204020203" pitchFamily="34" charset="0"/>
              </a:rPr>
              <a:t>Business document management in finance and operations apps allows you to set up business documents, such as invoices within the web client.</a:t>
            </a:r>
          </a:p>
          <a:p>
            <a:pPr algn="just">
              <a:lnSpc>
                <a:spcPct val="100000"/>
              </a:lnSpc>
            </a:pPr>
            <a:r>
              <a:rPr lang="en-US" sz="1600" b="0" i="0" dirty="0">
                <a:solidFill>
                  <a:schemeClr val="bg2">
                    <a:lumMod val="10000"/>
                  </a:schemeClr>
                </a:solidFill>
                <a:effectLst/>
                <a:latin typeface="Segoe UI" panose="020B0502040204020203" pitchFamily="34" charset="0"/>
              </a:rPr>
              <a:t>Business document management allows users to create and modify output documents, without relying on SQL Server Reporting Services (SSRS) report development.</a:t>
            </a:r>
          </a:p>
          <a:p>
            <a:pPr algn="just">
              <a:lnSpc>
                <a:spcPct val="100000"/>
              </a:lnSpc>
            </a:pPr>
            <a:r>
              <a:rPr lang="en-US" sz="1600" b="0" i="0" dirty="0">
                <a:solidFill>
                  <a:schemeClr val="bg2">
                    <a:lumMod val="10000"/>
                  </a:schemeClr>
                </a:solidFill>
                <a:effectLst/>
                <a:latin typeface="Segoe UI" panose="020B0502040204020203" pitchFamily="34" charset="0"/>
              </a:rPr>
              <a:t>You can enable the </a:t>
            </a:r>
            <a:r>
              <a:rPr lang="en-US" sz="1600" b="1" i="0" dirty="0">
                <a:solidFill>
                  <a:schemeClr val="bg2">
                    <a:lumMod val="10000"/>
                  </a:schemeClr>
                </a:solidFill>
                <a:effectLst/>
                <a:latin typeface="Segoe UI" panose="020B0502040204020203" pitchFamily="34" charset="0"/>
              </a:rPr>
              <a:t>Business document management</a:t>
            </a:r>
            <a:r>
              <a:rPr lang="en-US" sz="1600" b="0" i="0" dirty="0">
                <a:solidFill>
                  <a:schemeClr val="bg2">
                    <a:lumMod val="10000"/>
                  </a:schemeClr>
                </a:solidFill>
                <a:effectLst/>
                <a:latin typeface="Segoe UI" panose="020B0502040204020203" pitchFamily="34" charset="0"/>
              </a:rPr>
              <a:t> feature from the </a:t>
            </a:r>
            <a:r>
              <a:rPr lang="en-US" sz="1600" b="1" i="0" dirty="0">
                <a:solidFill>
                  <a:schemeClr val="bg2">
                    <a:lumMod val="10000"/>
                  </a:schemeClr>
                </a:solidFill>
                <a:effectLst/>
                <a:latin typeface="Segoe UI" panose="020B0502040204020203" pitchFamily="34" charset="0"/>
              </a:rPr>
              <a:t>Feature management</a:t>
            </a:r>
            <a:r>
              <a:rPr lang="en-US" sz="1600" b="0" i="0" dirty="0">
                <a:solidFill>
                  <a:schemeClr val="bg2">
                    <a:lumMod val="10000"/>
                  </a:schemeClr>
                </a:solidFill>
                <a:effectLst/>
                <a:latin typeface="Segoe UI" panose="020B0502040204020203" pitchFamily="34" charset="0"/>
              </a:rPr>
              <a:t> workspace.</a:t>
            </a:r>
            <a:endParaRPr lang="en-PK" sz="2400" dirty="0">
              <a:solidFill>
                <a:schemeClr val="bg2">
                  <a:lumMod val="10000"/>
                </a:schemeClr>
              </a:solidFill>
            </a:endParaRPr>
          </a:p>
        </p:txBody>
      </p:sp>
      <p:pic>
        <p:nvPicPr>
          <p:cNvPr id="4" name="Picture 3">
            <a:extLst>
              <a:ext uri="{FF2B5EF4-FFF2-40B4-BE49-F238E27FC236}">
                <a16:creationId xmlns:a16="http://schemas.microsoft.com/office/drawing/2014/main" id="{B95365FD-B13D-E48C-8D00-C4AC87A1B64E}"/>
              </a:ext>
            </a:extLst>
          </p:cNvPr>
          <p:cNvPicPr>
            <a:picLocks noChangeAspect="1"/>
          </p:cNvPicPr>
          <p:nvPr/>
        </p:nvPicPr>
        <p:blipFill>
          <a:blip r:embed="rId4"/>
          <a:stretch>
            <a:fillRect/>
          </a:stretch>
        </p:blipFill>
        <p:spPr>
          <a:xfrm>
            <a:off x="4835236" y="2247934"/>
            <a:ext cx="7162800" cy="401089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2DAF232C-8FF6-2DD8-D489-AD69F1F9C504}"/>
              </a:ext>
            </a:extLst>
          </p:cNvPr>
          <p:cNvSpPr txBox="1"/>
          <p:nvPr/>
        </p:nvSpPr>
        <p:spPr>
          <a:xfrm>
            <a:off x="290945" y="1076207"/>
            <a:ext cx="11554691" cy="923330"/>
          </a:xfrm>
          <a:prstGeom prst="rect">
            <a:avLst/>
          </a:prstGeom>
          <a:noFill/>
        </p:spPr>
        <p:txBody>
          <a:bodyPr wrap="square" rtlCol="0">
            <a:spAutoFit/>
          </a:bodyPr>
          <a:lstStyle/>
          <a:p>
            <a:r>
              <a:rPr lang="en-US" sz="1800" b="0" i="0" dirty="0">
                <a:solidFill>
                  <a:schemeClr val="bg2">
                    <a:lumMod val="10000"/>
                  </a:schemeClr>
                </a:solidFill>
                <a:effectLst/>
                <a:latin typeface="Segoe UI" panose="020B0502040204020203" pitchFamily="34" charset="0"/>
              </a:rPr>
              <a:t>Reports can organize data in a meaningful way. finance and operations apps include reporting tools to help you create reports for your organizations.</a:t>
            </a:r>
          </a:p>
          <a:p>
            <a:endParaRPr lang="en-PK" dirty="0"/>
          </a:p>
        </p:txBody>
      </p:sp>
    </p:spTree>
    <p:extLst>
      <p:ext uri="{BB962C8B-B14F-4D97-AF65-F5344CB8AC3E}">
        <p14:creationId xmlns:p14="http://schemas.microsoft.com/office/powerpoint/2010/main" val="3460481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70DAA-F175-0BB7-A4CB-8D6922732AFF}"/>
              </a:ext>
            </a:extLst>
          </p:cNvPr>
          <p:cNvSpPr>
            <a:spLocks noGrp="1"/>
          </p:cNvSpPr>
          <p:nvPr>
            <p:ph idx="1"/>
          </p:nvPr>
        </p:nvSpPr>
        <p:spPr>
          <a:xfrm>
            <a:off x="117762" y="190787"/>
            <a:ext cx="11866419" cy="1638013"/>
          </a:xfrm>
        </p:spPr>
        <p:txBody>
          <a:bodyPr>
            <a:normAutofit/>
          </a:bodyPr>
          <a:lstStyle/>
          <a:p>
            <a:pPr algn="just"/>
            <a:r>
              <a:rPr lang="en-US" b="1" i="0" dirty="0">
                <a:solidFill>
                  <a:schemeClr val="accent1">
                    <a:lumMod val="75000"/>
                  </a:schemeClr>
                </a:solidFill>
                <a:effectLst/>
                <a:latin typeface="Segoe UI" panose="020B0502040204020203" pitchFamily="34" charset="0"/>
              </a:rPr>
              <a:t>Set up parameters</a:t>
            </a:r>
          </a:p>
          <a:p>
            <a:pPr algn="just">
              <a:spcAft>
                <a:spcPts val="1025"/>
              </a:spcAft>
            </a:pPr>
            <a:r>
              <a:rPr lang="en-US" sz="2000" b="0" i="0" dirty="0">
                <a:solidFill>
                  <a:schemeClr val="bg2">
                    <a:lumMod val="10000"/>
                  </a:schemeClr>
                </a:solidFill>
                <a:effectLst/>
                <a:latin typeface="Segoe UI" panose="020B0502040204020203" pitchFamily="34" charset="0"/>
              </a:rPr>
              <a:t> Use the </a:t>
            </a:r>
            <a:r>
              <a:rPr lang="en-US" sz="2000" b="1" i="0" dirty="0">
                <a:solidFill>
                  <a:schemeClr val="bg2">
                    <a:lumMod val="10000"/>
                  </a:schemeClr>
                </a:solidFill>
                <a:effectLst/>
                <a:latin typeface="Segoe UI" panose="020B0502040204020203" pitchFamily="34" charset="0"/>
              </a:rPr>
              <a:t>Template</a:t>
            </a:r>
            <a:r>
              <a:rPr lang="en-US" sz="2000" b="0" i="0" dirty="0">
                <a:solidFill>
                  <a:schemeClr val="bg2">
                    <a:lumMod val="10000"/>
                  </a:schemeClr>
                </a:solidFill>
                <a:effectLst/>
                <a:latin typeface="Segoe UI" panose="020B0502040204020203" pitchFamily="34" charset="0"/>
              </a:rPr>
              <a:t> document type to specify a temporary storage of documents in Office formats (Excel and Word) that are used as templates for Electronic reporting reports. Then, make sure that you provide the SharePoint address for the temporary storage. Can edit this template Office desktop app.</a:t>
            </a:r>
            <a:endParaRPr lang="en-PK" sz="2000" dirty="0">
              <a:solidFill>
                <a:schemeClr val="bg2">
                  <a:lumMod val="10000"/>
                </a:schemeClr>
              </a:solidFill>
            </a:endParaRPr>
          </a:p>
        </p:txBody>
      </p:sp>
      <p:pic>
        <p:nvPicPr>
          <p:cNvPr id="24578" name="Picture 2" descr="Screenshot of the Document types page, showing a template.">
            <a:extLst>
              <a:ext uri="{FF2B5EF4-FFF2-40B4-BE49-F238E27FC236}">
                <a16:creationId xmlns:a16="http://schemas.microsoft.com/office/drawing/2014/main" id="{5366D47F-7F97-5E2B-825A-A01E17338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109" y="1686087"/>
            <a:ext cx="9670473" cy="22287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7CFD58-97F2-865E-5F35-E4445F927B90}"/>
              </a:ext>
            </a:extLst>
          </p:cNvPr>
          <p:cNvSpPr txBox="1"/>
          <p:nvPr/>
        </p:nvSpPr>
        <p:spPr>
          <a:xfrm>
            <a:off x="117762" y="3914829"/>
            <a:ext cx="10730347" cy="892552"/>
          </a:xfrm>
          <a:prstGeom prst="rect">
            <a:avLst/>
          </a:prstGeom>
          <a:noFill/>
        </p:spPr>
        <p:txBody>
          <a:bodyPr wrap="square" rtlCol="0">
            <a:spAutoFit/>
          </a:bodyPr>
          <a:lstStyle/>
          <a:p>
            <a:pPr marL="285750" indent="-285750">
              <a:buFont typeface="Arial" panose="020B0604020202020204" pitchFamily="34" charset="0"/>
              <a:buChar char="•"/>
            </a:pPr>
            <a:r>
              <a:rPr lang="en-US" sz="2800" b="1" i="0" dirty="0">
                <a:solidFill>
                  <a:schemeClr val="accent1">
                    <a:lumMod val="75000"/>
                  </a:schemeClr>
                </a:solidFill>
                <a:effectLst/>
                <a:latin typeface="Segoe UI" panose="020B0502040204020203" pitchFamily="34" charset="0"/>
              </a:rPr>
              <a:t>Use Business document management to edit a template</a:t>
            </a:r>
          </a:p>
          <a:p>
            <a:endParaRPr lang="en-PK" sz="2400" dirty="0"/>
          </a:p>
        </p:txBody>
      </p:sp>
      <p:pic>
        <p:nvPicPr>
          <p:cNvPr id="5" name="Picture 4">
            <a:extLst>
              <a:ext uri="{FF2B5EF4-FFF2-40B4-BE49-F238E27FC236}">
                <a16:creationId xmlns:a16="http://schemas.microsoft.com/office/drawing/2014/main" id="{C0AE43ED-90CC-994C-CDB3-202519151EB7}"/>
              </a:ext>
            </a:extLst>
          </p:cNvPr>
          <p:cNvPicPr>
            <a:picLocks noChangeAspect="1"/>
          </p:cNvPicPr>
          <p:nvPr/>
        </p:nvPicPr>
        <p:blipFill>
          <a:blip r:embed="rId3"/>
          <a:stretch>
            <a:fillRect/>
          </a:stretch>
        </p:blipFill>
        <p:spPr>
          <a:xfrm>
            <a:off x="942109" y="4361105"/>
            <a:ext cx="9670473" cy="21366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95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8AEFC-9607-160C-E1D6-587D6E9CB2D6}"/>
              </a:ext>
            </a:extLst>
          </p:cNvPr>
          <p:cNvSpPr>
            <a:spLocks noGrp="1"/>
          </p:cNvSpPr>
          <p:nvPr>
            <p:ph idx="1"/>
          </p:nvPr>
        </p:nvSpPr>
        <p:spPr>
          <a:xfrm>
            <a:off x="131617" y="149225"/>
            <a:ext cx="11880273" cy="6528666"/>
          </a:xfrm>
        </p:spPr>
        <p:txBody>
          <a:bodyPr>
            <a:normAutofit lnSpcReduction="10000"/>
          </a:bodyPr>
          <a:lstStyle/>
          <a:p>
            <a:pPr algn="l"/>
            <a:r>
              <a:rPr lang="en-US" sz="4000" b="1" i="0" dirty="0">
                <a:effectLst/>
                <a:latin typeface="Segoe UI" panose="020B0502040204020203" pitchFamily="34" charset="0"/>
              </a:rPr>
              <a:t>Build models</a:t>
            </a:r>
          </a:p>
          <a:p>
            <a:pPr algn="l">
              <a:spcAft>
                <a:spcPts val="100"/>
              </a:spcAft>
            </a:pPr>
            <a:r>
              <a:rPr lang="en-US" sz="1600" b="0" i="0" dirty="0">
                <a:effectLst/>
                <a:latin typeface="Segoe UI" panose="020B0502040204020203" pitchFamily="34" charset="0"/>
              </a:rPr>
              <a:t>Before you create a deployable package, you should perform a model build. You may also need to perform a model to resolve errors you might be getting while working on a development project. To build models, follow these steps.</a:t>
            </a:r>
          </a:p>
          <a:p>
            <a:pPr algn="l">
              <a:spcAft>
                <a:spcPts val="100"/>
              </a:spcAft>
              <a:buFont typeface="+mj-lt"/>
              <a:buAutoNum type="arabicPeriod"/>
            </a:pPr>
            <a:r>
              <a:rPr lang="en-US" sz="1900" b="0" i="0" dirty="0">
                <a:effectLst/>
                <a:latin typeface="Segoe UI" panose="020B0502040204020203" pitchFamily="34" charset="0"/>
              </a:rPr>
              <a:t>From the </a:t>
            </a:r>
            <a:r>
              <a:rPr lang="en-US" sz="1900" b="1" i="0" dirty="0">
                <a:effectLst/>
                <a:latin typeface="Segoe UI" panose="020B0502040204020203" pitchFamily="34" charset="0"/>
              </a:rPr>
              <a:t>Dynamics 365</a:t>
            </a:r>
            <a:r>
              <a:rPr lang="en-US" sz="1900" b="0" i="0" dirty="0">
                <a:effectLst/>
                <a:latin typeface="Segoe UI" panose="020B0502040204020203" pitchFamily="34" charset="0"/>
              </a:rPr>
              <a:t> menu in Visual Studio, select </a:t>
            </a:r>
            <a:r>
              <a:rPr lang="en-US" sz="1900" b="1" i="0" dirty="0">
                <a:effectLst/>
                <a:latin typeface="Segoe UI" panose="020B0502040204020203" pitchFamily="34" charset="0"/>
              </a:rPr>
              <a:t>Build models</a:t>
            </a:r>
            <a:r>
              <a:rPr lang="en-US" sz="1900" b="0" i="0" dirty="0">
                <a:effectLst/>
                <a:latin typeface="Segoe UI" panose="020B0502040204020203" pitchFamily="34" charset="0"/>
              </a:rPr>
              <a:t>.</a:t>
            </a:r>
          </a:p>
          <a:p>
            <a:pPr algn="l">
              <a:spcAft>
                <a:spcPts val="100"/>
              </a:spcAft>
              <a:buFont typeface="+mj-lt"/>
              <a:buAutoNum type="arabicPeriod"/>
            </a:pPr>
            <a:r>
              <a:rPr lang="en-US" sz="1900" b="0" i="0" dirty="0">
                <a:effectLst/>
                <a:latin typeface="Segoe UI" panose="020B0502040204020203" pitchFamily="34" charset="0"/>
              </a:rPr>
              <a:t>In the </a:t>
            </a:r>
            <a:r>
              <a:rPr lang="en-US" sz="1900" b="1" i="0" dirty="0">
                <a:effectLst/>
                <a:latin typeface="Segoe UI" panose="020B0502040204020203" pitchFamily="34" charset="0"/>
              </a:rPr>
              <a:t>Packages</a:t>
            </a:r>
            <a:r>
              <a:rPr lang="en-US" sz="1900" b="0" i="0" dirty="0">
                <a:effectLst/>
                <a:latin typeface="Segoe UI" panose="020B0502040204020203" pitchFamily="34" charset="0"/>
              </a:rPr>
              <a:t> list, select the packages that you want to build. The models that are related to the packages are listed in brackets.</a:t>
            </a:r>
          </a:p>
          <a:p>
            <a:pPr algn="l">
              <a:spcAft>
                <a:spcPts val="100"/>
              </a:spcAft>
              <a:buFont typeface="+mj-lt"/>
              <a:buAutoNum type="arabicPeriod"/>
            </a:pPr>
            <a:r>
              <a:rPr lang="en-US" sz="1900" b="0" i="0" dirty="0">
                <a:effectLst/>
                <a:latin typeface="Segoe UI" panose="020B0502040204020203" pitchFamily="34" charset="0"/>
              </a:rPr>
              <a:t>Optionally, you can select </a:t>
            </a:r>
            <a:r>
              <a:rPr lang="en-US" sz="1900" b="1" i="0" dirty="0">
                <a:effectLst/>
                <a:latin typeface="Segoe UI" panose="020B0502040204020203" pitchFamily="34" charset="0"/>
              </a:rPr>
              <a:t>Build referenced packages</a:t>
            </a:r>
            <a:r>
              <a:rPr lang="en-US" sz="1900" b="0" i="0" dirty="0">
                <a:effectLst/>
                <a:latin typeface="Segoe UI" panose="020B0502040204020203" pitchFamily="34" charset="0"/>
              </a:rPr>
              <a:t> to build dependent packages first.</a:t>
            </a:r>
          </a:p>
          <a:p>
            <a:pPr algn="l">
              <a:spcAft>
                <a:spcPts val="100"/>
              </a:spcAft>
              <a:buFont typeface="+mj-lt"/>
              <a:buAutoNum type="arabicPeriod"/>
            </a:pPr>
            <a:r>
              <a:rPr lang="en-US" sz="1900" b="0" i="0" dirty="0">
                <a:effectLst/>
                <a:latin typeface="Segoe UI" panose="020B0502040204020203" pitchFamily="34" charset="0"/>
              </a:rPr>
              <a:t>On the </a:t>
            </a:r>
            <a:r>
              <a:rPr lang="en-US" sz="1900" b="1" i="0" dirty="0">
                <a:effectLst/>
                <a:latin typeface="Segoe UI" panose="020B0502040204020203" pitchFamily="34" charset="0"/>
              </a:rPr>
              <a:t>Options</a:t>
            </a:r>
            <a:r>
              <a:rPr lang="en-US" sz="1900" b="0" i="0" dirty="0">
                <a:effectLst/>
                <a:latin typeface="Segoe UI" panose="020B0502040204020203" pitchFamily="34" charset="0"/>
              </a:rPr>
              <a:t> tab, you can select from multiple build processes. These processes increase the build time, so if you do not need to run the process, leave the following options cleared.</a:t>
            </a:r>
          </a:p>
          <a:p>
            <a:pPr marL="742950" lvl="1" indent="-285750" algn="l">
              <a:spcAft>
                <a:spcPts val="100"/>
              </a:spcAft>
              <a:buFont typeface="+mj-lt"/>
              <a:buAutoNum type="arabicPeriod"/>
            </a:pPr>
            <a:r>
              <a:rPr lang="en-US" sz="1700" b="1" i="0" dirty="0">
                <a:effectLst/>
                <a:latin typeface="Segoe UI" panose="020B0502040204020203" pitchFamily="34" charset="0"/>
              </a:rPr>
              <a:t>Build Pre-Compiled Forms</a:t>
            </a:r>
            <a:r>
              <a:rPr lang="en-US" sz="1700" b="0" i="0" dirty="0">
                <a:effectLst/>
                <a:latin typeface="Segoe UI" panose="020B0502040204020203" pitchFamily="34" charset="0"/>
              </a:rPr>
              <a:t> - Static HTML is generated for each form during the build to allow faster rendering of forms at runtime.</a:t>
            </a:r>
          </a:p>
          <a:p>
            <a:pPr marL="742950" lvl="1" indent="-285750" algn="l">
              <a:spcAft>
                <a:spcPts val="100"/>
              </a:spcAft>
              <a:buFont typeface="+mj-lt"/>
              <a:buAutoNum type="arabicPeriod"/>
            </a:pPr>
            <a:r>
              <a:rPr lang="en-US" sz="1700" b="1" i="0" dirty="0">
                <a:effectLst/>
                <a:latin typeface="Segoe UI" panose="020B0502040204020203" pitchFamily="34" charset="0"/>
              </a:rPr>
              <a:t>Build reports</a:t>
            </a:r>
            <a:r>
              <a:rPr lang="en-US" sz="1700" b="0" i="0" dirty="0">
                <a:effectLst/>
                <a:latin typeface="Segoe UI" panose="020B0502040204020203" pitchFamily="34" charset="0"/>
              </a:rPr>
              <a:t> - Builds reports.</a:t>
            </a:r>
          </a:p>
          <a:p>
            <a:pPr marL="742950" lvl="1" indent="-285750" algn="l">
              <a:spcAft>
                <a:spcPts val="100"/>
              </a:spcAft>
              <a:buFont typeface="+mj-lt"/>
              <a:buAutoNum type="arabicPeriod"/>
            </a:pPr>
            <a:r>
              <a:rPr lang="en-US" sz="1700" b="1" i="0" dirty="0">
                <a:effectLst/>
                <a:latin typeface="Segoe UI" panose="020B0502040204020203" pitchFamily="34" charset="0"/>
              </a:rPr>
              <a:t>Build Aggregate Measurements</a:t>
            </a:r>
            <a:r>
              <a:rPr lang="en-US" sz="1700" b="0" i="0" dirty="0">
                <a:effectLst/>
                <a:latin typeface="Segoe UI" panose="020B0502040204020203" pitchFamily="34" charset="0"/>
              </a:rPr>
              <a:t> - Builds aggregate measurements.</a:t>
            </a:r>
          </a:p>
          <a:p>
            <a:pPr marL="742950" lvl="1" indent="-285750" algn="l">
              <a:spcAft>
                <a:spcPts val="100"/>
              </a:spcAft>
              <a:buFont typeface="+mj-lt"/>
              <a:buAutoNum type="arabicPeriod"/>
            </a:pPr>
            <a:r>
              <a:rPr lang="en-US" sz="1700" b="1" i="0" dirty="0">
                <a:effectLst/>
                <a:latin typeface="Segoe UI" panose="020B0502040204020203" pitchFamily="34" charset="0"/>
              </a:rPr>
              <a:t>Run Best Practice Checks</a:t>
            </a:r>
            <a:r>
              <a:rPr lang="en-US" sz="1700" b="0" i="0" dirty="0">
                <a:effectLst/>
                <a:latin typeface="Segoe UI" panose="020B0502040204020203" pitchFamily="34" charset="0"/>
              </a:rPr>
              <a:t> - Best practice checks are performed during the build.</a:t>
            </a:r>
          </a:p>
          <a:p>
            <a:pPr marL="742950" lvl="1" indent="-285750" algn="l">
              <a:spcAft>
                <a:spcPts val="100"/>
              </a:spcAft>
              <a:buFont typeface="+mj-lt"/>
              <a:buAutoNum type="arabicPeriod"/>
            </a:pPr>
            <a:r>
              <a:rPr lang="en-US" sz="1700" b="1" i="0" dirty="0">
                <a:effectLst/>
                <a:latin typeface="Segoe UI" panose="020B0502040204020203" pitchFamily="34" charset="0"/>
              </a:rPr>
              <a:t>Synchronize database</a:t>
            </a:r>
            <a:r>
              <a:rPr lang="en-US" sz="1700" b="0" i="0" dirty="0">
                <a:effectLst/>
                <a:latin typeface="Segoe UI" panose="020B0502040204020203" pitchFamily="34" charset="0"/>
              </a:rPr>
              <a:t> - Updates the SQL database schema during the build.</a:t>
            </a:r>
          </a:p>
          <a:p>
            <a:pPr marL="742950" lvl="1" indent="-285750" algn="l">
              <a:spcAft>
                <a:spcPts val="100"/>
              </a:spcAft>
              <a:buFont typeface="+mj-lt"/>
              <a:buAutoNum type="arabicPeriod"/>
            </a:pPr>
            <a:r>
              <a:rPr lang="en-US" sz="1700" b="1" i="0" dirty="0">
                <a:effectLst/>
                <a:latin typeface="Segoe UI" panose="020B0502040204020203" pitchFamily="34" charset="0"/>
              </a:rPr>
              <a:t>Build cross reference data</a:t>
            </a:r>
            <a:r>
              <a:rPr lang="en-US" sz="1700" b="0" i="0" dirty="0">
                <a:effectLst/>
                <a:latin typeface="Segoe UI" panose="020B0502040204020203" pitchFamily="34" charset="0"/>
              </a:rPr>
              <a:t> - Data for the cross-reference feature is updated to allow developers to find references to code and metadata.</a:t>
            </a:r>
          </a:p>
          <a:p>
            <a:pPr marL="742950" lvl="1" indent="-285750" algn="l">
              <a:spcAft>
                <a:spcPts val="100"/>
              </a:spcAft>
              <a:buFont typeface="+mj-lt"/>
              <a:buAutoNum type="arabicPeriod"/>
            </a:pPr>
            <a:endParaRPr lang="en-US" sz="1700" b="0" i="0" dirty="0">
              <a:effectLst/>
              <a:latin typeface="Segoe UI" panose="020B0502040204020203" pitchFamily="34" charset="0"/>
            </a:endParaRPr>
          </a:p>
          <a:p>
            <a:pPr algn="l">
              <a:spcAft>
                <a:spcPts val="100"/>
              </a:spcAft>
              <a:buFont typeface="+mj-lt"/>
              <a:buAutoNum type="arabicPeriod"/>
            </a:pPr>
            <a:r>
              <a:rPr lang="en-US" sz="1900" b="0" i="0" dirty="0">
                <a:effectLst/>
                <a:latin typeface="Segoe UI" panose="020B0502040204020203" pitchFamily="34" charset="0"/>
              </a:rPr>
              <a:t>Select </a:t>
            </a:r>
            <a:r>
              <a:rPr lang="en-US" sz="1900" b="1" i="0" dirty="0">
                <a:effectLst/>
                <a:latin typeface="Segoe UI" panose="020B0502040204020203" pitchFamily="34" charset="0"/>
              </a:rPr>
              <a:t>Build</a:t>
            </a:r>
            <a:r>
              <a:rPr lang="en-US" sz="1900" b="0" i="0" dirty="0">
                <a:effectLst/>
                <a:latin typeface="Segoe UI" panose="020B0502040204020203" pitchFamily="34" charset="0"/>
              </a:rPr>
              <a:t>.</a:t>
            </a:r>
          </a:p>
          <a:p>
            <a:pPr algn="l">
              <a:spcAft>
                <a:spcPts val="100"/>
              </a:spcAft>
              <a:buFont typeface="+mj-lt"/>
              <a:buAutoNum type="arabicPeriod"/>
            </a:pPr>
            <a:r>
              <a:rPr lang="en-US" sz="1900" b="0" i="0" dirty="0">
                <a:effectLst/>
                <a:latin typeface="Segoe UI" panose="020B0502040204020203" pitchFamily="34" charset="0"/>
              </a:rPr>
              <a:t>Expand the </a:t>
            </a:r>
            <a:r>
              <a:rPr lang="en-US" sz="1900" b="1" i="0" dirty="0">
                <a:effectLst/>
                <a:latin typeface="Segoe UI" panose="020B0502040204020203" pitchFamily="34" charset="0"/>
              </a:rPr>
              <a:t>Details</a:t>
            </a:r>
            <a:r>
              <a:rPr lang="en-US" sz="1900" b="0" i="0" dirty="0">
                <a:effectLst/>
                <a:latin typeface="Segoe UI" panose="020B0502040204020203" pitchFamily="34" charset="0"/>
              </a:rPr>
              <a:t> tab to see the build process details.</a:t>
            </a:r>
          </a:p>
          <a:p>
            <a:endParaRPr lang="en-PK" dirty="0"/>
          </a:p>
        </p:txBody>
      </p:sp>
    </p:spTree>
    <p:extLst>
      <p:ext uri="{BB962C8B-B14F-4D97-AF65-F5344CB8AC3E}">
        <p14:creationId xmlns:p14="http://schemas.microsoft.com/office/powerpoint/2010/main" val="2298101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B5D3D-EF98-8327-E9BE-7FAF51D1BAF0}"/>
              </a:ext>
            </a:extLst>
          </p:cNvPr>
          <p:cNvSpPr>
            <a:spLocks noGrp="1"/>
          </p:cNvSpPr>
          <p:nvPr>
            <p:ph idx="1"/>
          </p:nvPr>
        </p:nvSpPr>
        <p:spPr>
          <a:xfrm>
            <a:off x="131617" y="187615"/>
            <a:ext cx="11921837" cy="571210"/>
          </a:xfrm>
        </p:spPr>
        <p:txBody>
          <a:bodyPr>
            <a:normAutofit lnSpcReduction="10000"/>
          </a:bodyPr>
          <a:lstStyle/>
          <a:p>
            <a:r>
              <a:rPr lang="en-US" sz="1800" b="0" i="0" dirty="0">
                <a:solidFill>
                  <a:schemeClr val="tx1">
                    <a:lumMod val="95000"/>
                    <a:lumOff val="5000"/>
                  </a:schemeClr>
                </a:solidFill>
                <a:effectLst/>
                <a:latin typeface="Segoe UI" panose="020B0502040204020203" pitchFamily="34" charset="0"/>
              </a:rPr>
              <a:t>For the initial setup, you can import the template from Microsoft Dynamics Lifecycle Services, such as Electronic reporting. Additionally, you can create a new template by selecting </a:t>
            </a:r>
            <a:r>
              <a:rPr lang="en-US" sz="1800" b="1" i="0" dirty="0">
                <a:solidFill>
                  <a:schemeClr val="tx1">
                    <a:lumMod val="95000"/>
                    <a:lumOff val="5000"/>
                  </a:schemeClr>
                </a:solidFill>
                <a:effectLst/>
                <a:latin typeface="Segoe UI" panose="020B0502040204020203" pitchFamily="34" charset="0"/>
              </a:rPr>
              <a:t>Create template</a:t>
            </a:r>
            <a:r>
              <a:rPr lang="en-US" sz="1800" b="0" i="0" dirty="0">
                <a:solidFill>
                  <a:schemeClr val="tx1">
                    <a:lumMod val="95000"/>
                    <a:lumOff val="5000"/>
                  </a:schemeClr>
                </a:solidFill>
                <a:effectLst/>
                <a:latin typeface="Segoe UI" panose="020B0502040204020203" pitchFamily="34" charset="0"/>
              </a:rPr>
              <a:t>.</a:t>
            </a:r>
            <a:endParaRPr lang="en-PK" sz="1800" dirty="0">
              <a:solidFill>
                <a:schemeClr val="tx1">
                  <a:lumMod val="95000"/>
                  <a:lumOff val="5000"/>
                </a:schemeClr>
              </a:solidFill>
            </a:endParaRPr>
          </a:p>
        </p:txBody>
      </p:sp>
      <p:pic>
        <p:nvPicPr>
          <p:cNvPr id="25602" name="Picture 2" descr="Screenshot of the Shared asset library in Lifecycle Services, with GER Configuration highligted.">
            <a:extLst>
              <a:ext uri="{FF2B5EF4-FFF2-40B4-BE49-F238E27FC236}">
                <a16:creationId xmlns:a16="http://schemas.microsoft.com/office/drawing/2014/main" id="{3378CC6B-9882-3B81-96EC-DCC24BE9D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 y="794725"/>
            <a:ext cx="10651546" cy="26945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D53EA4-1952-8ACD-0BF0-E604273EA17E}"/>
              </a:ext>
            </a:extLst>
          </p:cNvPr>
          <p:cNvSpPr txBox="1"/>
          <p:nvPr/>
        </p:nvSpPr>
        <p:spPr>
          <a:xfrm>
            <a:off x="131617" y="3713019"/>
            <a:ext cx="6040582" cy="341632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Segoe UI" panose="020B0502040204020203" pitchFamily="34" charset="0"/>
              </a:rPr>
              <a:t>You can edit a business document from the </a:t>
            </a:r>
            <a:r>
              <a:rPr lang="en-US" b="1" i="0" dirty="0">
                <a:solidFill>
                  <a:schemeClr val="tx1">
                    <a:lumMod val="95000"/>
                    <a:lumOff val="5000"/>
                  </a:schemeClr>
                </a:solidFill>
                <a:effectLst/>
                <a:latin typeface="Segoe UI" panose="020B0502040204020203" pitchFamily="34" charset="0"/>
              </a:rPr>
              <a:t>Business document management</a:t>
            </a:r>
            <a:r>
              <a:rPr lang="en-US" b="0" i="0" dirty="0">
                <a:solidFill>
                  <a:schemeClr val="tx1">
                    <a:lumMod val="95000"/>
                    <a:lumOff val="5000"/>
                  </a:schemeClr>
                </a:solidFill>
                <a:effectLst/>
                <a:latin typeface="Segoe UI" panose="020B0502040204020203" pitchFamily="34" charset="0"/>
              </a:rPr>
              <a:t> workspace when it's set up with Electronic reporting. You can edit Excel and Word files directly from the workspace.</a:t>
            </a:r>
          </a:p>
          <a:p>
            <a:pPr marL="285750" indent="-285750">
              <a:buFont typeface="Arial" panose="020B0604020202020204" pitchFamily="34" charset="0"/>
              <a:buChar char="•"/>
            </a:pPr>
            <a:r>
              <a:rPr lang="en-US" b="1" i="0" dirty="0">
                <a:solidFill>
                  <a:schemeClr val="tx1">
                    <a:lumMod val="95000"/>
                    <a:lumOff val="5000"/>
                  </a:schemeClr>
                </a:solidFill>
                <a:effectLst/>
                <a:latin typeface="Segoe UI" panose="020B0502040204020203" pitchFamily="34" charset="0"/>
              </a:rPr>
              <a:t>Set up access permissions :</a:t>
            </a:r>
          </a:p>
          <a:p>
            <a:pPr lvl="1">
              <a:buFont typeface="Arial" panose="020B0604020202020204" pitchFamily="34" charset="0"/>
              <a:buChar char="•"/>
            </a:pPr>
            <a:r>
              <a:rPr lang="en-US" b="0" i="0" dirty="0">
                <a:solidFill>
                  <a:schemeClr val="tx1">
                    <a:lumMod val="95000"/>
                    <a:lumOff val="5000"/>
                  </a:schemeClr>
                </a:solidFill>
                <a:effectLst/>
                <a:latin typeface="Segoe UI" panose="020B0502040204020203" pitchFamily="34" charset="0"/>
              </a:rPr>
              <a:t>Users who are assigned to the System administrator role.</a:t>
            </a:r>
          </a:p>
          <a:p>
            <a:pPr lvl="1">
              <a:buFont typeface="Arial" panose="020B0604020202020204" pitchFamily="34" charset="0"/>
              <a:buChar char="•"/>
            </a:pPr>
            <a:r>
              <a:rPr lang="en-US" b="0" i="0" dirty="0">
                <a:solidFill>
                  <a:schemeClr val="tx1">
                    <a:lumMod val="95000"/>
                    <a:lumOff val="5000"/>
                  </a:schemeClr>
                </a:solidFill>
                <a:effectLst/>
                <a:latin typeface="Segoe UI" panose="020B0502040204020203" pitchFamily="34" charset="0"/>
              </a:rPr>
              <a:t>Users who are assigned to any other role that is set up to perform the duty </a:t>
            </a:r>
            <a:r>
              <a:rPr lang="en-US" b="1" i="0" dirty="0">
                <a:solidFill>
                  <a:schemeClr val="tx1">
                    <a:lumMod val="95000"/>
                    <a:lumOff val="5000"/>
                  </a:schemeClr>
                </a:solidFill>
                <a:effectLst/>
                <a:latin typeface="Segoe UI" panose="020B0502040204020203" pitchFamily="34" charset="0"/>
              </a:rPr>
              <a:t>Configure permissions to access Business document templates for editing</a:t>
            </a:r>
            <a:r>
              <a:rPr lang="en-US" b="0" i="0" dirty="0">
                <a:solidFill>
                  <a:schemeClr val="tx1">
                    <a:lumMod val="95000"/>
                    <a:lumOff val="5000"/>
                  </a:schemeClr>
                </a:solidFill>
                <a:effectLst/>
                <a:latin typeface="Segoe UI" panose="020B0502040204020203" pitchFamily="34" charset="0"/>
              </a:rPr>
              <a:t>.</a:t>
            </a:r>
          </a:p>
          <a:p>
            <a:pPr marL="285750" indent="-285750">
              <a:buFont typeface="Arial" panose="020B0604020202020204" pitchFamily="34" charset="0"/>
              <a:buChar char="•"/>
            </a:pPr>
            <a:endParaRPr lang="en-US" b="1" i="0" dirty="0">
              <a:solidFill>
                <a:schemeClr val="tx1">
                  <a:lumMod val="95000"/>
                  <a:lumOff val="5000"/>
                </a:schemeClr>
              </a:solidFill>
              <a:effectLst/>
              <a:latin typeface="Segoe UI" panose="020B0502040204020203" pitchFamily="34" charset="0"/>
            </a:endParaRPr>
          </a:p>
          <a:p>
            <a:pPr marL="285750" indent="-285750">
              <a:buFont typeface="Arial" panose="020B0604020202020204" pitchFamily="34" charset="0"/>
              <a:buChar char="•"/>
            </a:pPr>
            <a:endParaRPr lang="en-PK" dirty="0">
              <a:solidFill>
                <a:schemeClr val="tx1">
                  <a:lumMod val="95000"/>
                  <a:lumOff val="5000"/>
                </a:schemeClr>
              </a:solidFill>
            </a:endParaRPr>
          </a:p>
        </p:txBody>
      </p:sp>
      <p:pic>
        <p:nvPicPr>
          <p:cNvPr id="25604" name="Picture 4" descr="Screenshot of the Business document management workspace.">
            <a:extLst>
              <a:ext uri="{FF2B5EF4-FFF2-40B4-BE49-F238E27FC236}">
                <a16:creationId xmlns:a16="http://schemas.microsoft.com/office/drawing/2014/main" id="{A1782F88-916D-DB7F-5D44-E8FAD76BA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833" y="3614015"/>
            <a:ext cx="4181475" cy="30670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72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33CAB6-568F-A15D-B4D3-4D9F3DB3F1B9}"/>
              </a:ext>
            </a:extLst>
          </p:cNvPr>
          <p:cNvSpPr>
            <a:spLocks noGrp="1"/>
          </p:cNvSpPr>
          <p:nvPr>
            <p:ph idx="1"/>
          </p:nvPr>
        </p:nvSpPr>
        <p:spPr>
          <a:xfrm>
            <a:off x="117764" y="149224"/>
            <a:ext cx="11866418" cy="6514811"/>
          </a:xfrm>
        </p:spPr>
        <p:txBody>
          <a:bodyPr>
            <a:normAutofit/>
          </a:bodyPr>
          <a:lstStyle/>
          <a:p>
            <a:pPr marL="0" indent="0">
              <a:buNone/>
            </a:pPr>
            <a:r>
              <a:rPr lang="en-US" b="0" i="0" u="sng" dirty="0">
                <a:effectLst/>
                <a:latin typeface="Segoe UI" panose="020B0502040204020203" pitchFamily="34" charset="0"/>
                <a:hlinkClick r:id="rId2"/>
              </a:rPr>
              <a:t>10.2 Create and modify reports that use SSRS</a:t>
            </a:r>
            <a:endParaRPr lang="en-US" b="0" i="0" u="sng" dirty="0">
              <a:effectLst/>
              <a:latin typeface="Segoe UI" panose="020B0502040204020203" pitchFamily="34" charset="0"/>
            </a:endParaRPr>
          </a:p>
          <a:p>
            <a:r>
              <a:rPr lang="en-US" sz="1800" b="0" i="0" dirty="0">
                <a:solidFill>
                  <a:schemeClr val="tx1">
                    <a:lumMod val="95000"/>
                    <a:lumOff val="5000"/>
                  </a:schemeClr>
                </a:solidFill>
                <a:effectLst/>
                <a:latin typeface="Segoe UI" panose="020B0502040204020203" pitchFamily="34" charset="0"/>
              </a:rPr>
              <a:t>SSRS reports allow you to print reports to different locations, such as your screen, a printer, a file, or an email. </a:t>
            </a:r>
          </a:p>
          <a:p>
            <a:r>
              <a:rPr lang="en-US" sz="1800" dirty="0">
                <a:solidFill>
                  <a:schemeClr val="tx1">
                    <a:lumMod val="95000"/>
                    <a:lumOff val="5000"/>
                  </a:schemeClr>
                </a:solidFill>
                <a:latin typeface="Segoe UI" panose="020B0502040204020203" pitchFamily="34" charset="0"/>
              </a:rPr>
              <a:t>Y</a:t>
            </a:r>
            <a:r>
              <a:rPr lang="en-US" sz="1800" b="0" i="0" dirty="0">
                <a:solidFill>
                  <a:schemeClr val="tx1">
                    <a:lumMod val="95000"/>
                    <a:lumOff val="5000"/>
                  </a:schemeClr>
                </a:solidFill>
                <a:effectLst/>
                <a:latin typeface="Segoe UI" panose="020B0502040204020203" pitchFamily="34" charset="0"/>
              </a:rPr>
              <a:t>ou can schedule your reports to run periodically by using a batch job. SSRS reports can also help you create precise compliance documents for your local regulatory business.</a:t>
            </a:r>
          </a:p>
          <a:p>
            <a:r>
              <a:rPr lang="en-US" sz="1800" b="1" i="0" dirty="0">
                <a:solidFill>
                  <a:schemeClr val="tx1">
                    <a:lumMod val="95000"/>
                    <a:lumOff val="5000"/>
                  </a:schemeClr>
                </a:solidFill>
                <a:effectLst/>
                <a:latin typeface="Segoe UI" panose="020B0502040204020203" pitchFamily="34" charset="0"/>
              </a:rPr>
              <a:t>Design SSRS reports</a:t>
            </a:r>
          </a:p>
          <a:p>
            <a:r>
              <a:rPr lang="en-US" sz="1800" b="0" i="0" dirty="0">
                <a:solidFill>
                  <a:schemeClr val="tx1">
                    <a:lumMod val="95000"/>
                    <a:lumOff val="5000"/>
                  </a:schemeClr>
                </a:solidFill>
                <a:effectLst/>
                <a:latin typeface="Google Sans"/>
              </a:rPr>
              <a:t>Determine the data needed, choose the report design, and create the report.</a:t>
            </a:r>
          </a:p>
          <a:p>
            <a:r>
              <a:rPr lang="en-US" sz="1800" b="1" i="0" dirty="0">
                <a:solidFill>
                  <a:schemeClr val="tx1">
                    <a:lumMod val="95000"/>
                    <a:lumOff val="5000"/>
                  </a:schemeClr>
                </a:solidFill>
                <a:effectLst/>
                <a:latin typeface="Segoe UI" panose="020B0502040204020203" pitchFamily="34" charset="0"/>
              </a:rPr>
              <a:t>Create SSRS reports</a:t>
            </a:r>
          </a:p>
          <a:p>
            <a:pPr lvl="1"/>
            <a:r>
              <a:rPr lang="en-US" sz="1600" b="0" i="0" dirty="0">
                <a:solidFill>
                  <a:schemeClr val="tx1">
                    <a:lumMod val="95000"/>
                    <a:lumOff val="5000"/>
                  </a:schemeClr>
                </a:solidFill>
                <a:effectLst/>
                <a:latin typeface="Segoe UI" panose="020B0502040204020203" pitchFamily="34" charset="0"/>
              </a:rPr>
              <a:t>The four data source types in SSRS reports needed are:</a:t>
            </a:r>
          </a:p>
          <a:p>
            <a:pPr lvl="2"/>
            <a:r>
              <a:rPr lang="en-US" sz="1600" b="1" i="0" dirty="0">
                <a:solidFill>
                  <a:schemeClr val="tx1">
                    <a:lumMod val="95000"/>
                    <a:lumOff val="5000"/>
                  </a:schemeClr>
                </a:solidFill>
                <a:effectLst/>
                <a:latin typeface="Segoe UI" panose="020B0502040204020203" pitchFamily="34" charset="0"/>
              </a:rPr>
              <a:t>Query</a:t>
            </a:r>
            <a:r>
              <a:rPr lang="en-US" sz="1600" b="0" i="0" dirty="0">
                <a:solidFill>
                  <a:schemeClr val="tx1">
                    <a:lumMod val="95000"/>
                    <a:lumOff val="5000"/>
                  </a:schemeClr>
                </a:solidFill>
                <a:effectLst/>
                <a:latin typeface="Segoe UI" panose="020B0502040204020203" pitchFamily="34" charset="0"/>
              </a:rPr>
              <a:t> - Uses an existing Application Object Tree (AOT) query. Using an existing query allows for faster filtering of data in SQL to quickly generate reports and requires limited X++ code to develop.</a:t>
            </a:r>
            <a:endParaRPr lang="en-US" sz="1600" dirty="0">
              <a:solidFill>
                <a:schemeClr val="tx1">
                  <a:lumMod val="95000"/>
                  <a:lumOff val="5000"/>
                </a:schemeClr>
              </a:solidFill>
              <a:latin typeface="Segoe UI" panose="020B0502040204020203" pitchFamily="34" charset="0"/>
            </a:endParaRPr>
          </a:p>
          <a:p>
            <a:pPr lvl="2"/>
            <a:r>
              <a:rPr lang="en-US" sz="1600" b="1" i="0" dirty="0">
                <a:solidFill>
                  <a:schemeClr val="tx1">
                    <a:lumMod val="95000"/>
                    <a:lumOff val="5000"/>
                  </a:schemeClr>
                </a:solidFill>
                <a:effectLst/>
                <a:latin typeface="Segoe UI" panose="020B0502040204020203" pitchFamily="34" charset="0"/>
              </a:rPr>
              <a:t>Business logic</a:t>
            </a:r>
            <a:r>
              <a:rPr lang="en-US" sz="1600" b="0" i="0" dirty="0">
                <a:solidFill>
                  <a:schemeClr val="tx1">
                    <a:lumMod val="95000"/>
                    <a:lumOff val="5000"/>
                  </a:schemeClr>
                </a:solidFill>
                <a:effectLst/>
                <a:latin typeface="Segoe UI" panose="020B0502040204020203" pitchFamily="34" charset="0"/>
              </a:rPr>
              <a:t> - Is used to get a data source other than finance and operations. The Business Logic data source type can only be used with a single report because the name of the class must match the name of the report.</a:t>
            </a:r>
          </a:p>
          <a:p>
            <a:pPr lvl="2"/>
            <a:r>
              <a:rPr lang="en-US" sz="1600" b="1" i="0" dirty="0">
                <a:solidFill>
                  <a:schemeClr val="tx1">
                    <a:lumMod val="95000"/>
                    <a:lumOff val="5000"/>
                  </a:schemeClr>
                </a:solidFill>
                <a:effectLst/>
                <a:latin typeface="Segoe UI" panose="020B0502040204020203" pitchFamily="34" charset="0"/>
              </a:rPr>
              <a:t>Report data provider (RDP)</a:t>
            </a:r>
            <a:r>
              <a:rPr lang="en-US" sz="1600" b="0" i="0" dirty="0">
                <a:solidFill>
                  <a:schemeClr val="tx1">
                    <a:lumMod val="95000"/>
                    <a:lumOff val="5000"/>
                  </a:schemeClr>
                </a:solidFill>
                <a:effectLst/>
                <a:latin typeface="Segoe UI" panose="020B0502040204020203" pitchFamily="34" charset="0"/>
              </a:rPr>
              <a:t> - Is used when a query cannot be used alone; additional logic is needed to run the report. </a:t>
            </a:r>
          </a:p>
          <a:p>
            <a:pPr lvl="2"/>
            <a:r>
              <a:rPr lang="en-US" sz="1600" b="1" i="0" dirty="0">
                <a:solidFill>
                  <a:schemeClr val="tx1">
                    <a:lumMod val="95000"/>
                    <a:lumOff val="5000"/>
                  </a:schemeClr>
                </a:solidFill>
                <a:effectLst/>
                <a:latin typeface="Segoe UI" panose="020B0502040204020203" pitchFamily="34" charset="0"/>
              </a:rPr>
              <a:t>AX </a:t>
            </a:r>
            <a:r>
              <a:rPr lang="en-US" sz="1600" b="1" i="0" dirty="0" err="1">
                <a:solidFill>
                  <a:schemeClr val="tx1">
                    <a:lumMod val="95000"/>
                    <a:lumOff val="5000"/>
                  </a:schemeClr>
                </a:solidFill>
                <a:effectLst/>
                <a:latin typeface="Segoe UI" panose="020B0502040204020203" pitchFamily="34" charset="0"/>
              </a:rPr>
              <a:t>enum</a:t>
            </a:r>
            <a:r>
              <a:rPr lang="en-US" sz="1600" b="1" i="0" dirty="0">
                <a:solidFill>
                  <a:schemeClr val="tx1">
                    <a:lumMod val="95000"/>
                    <a:lumOff val="5000"/>
                  </a:schemeClr>
                </a:solidFill>
                <a:effectLst/>
                <a:latin typeface="Segoe UI" panose="020B0502040204020203" pitchFamily="34" charset="0"/>
              </a:rPr>
              <a:t> provider</a:t>
            </a:r>
            <a:r>
              <a:rPr lang="en-US" sz="1600" b="0" i="0" dirty="0">
                <a:solidFill>
                  <a:schemeClr val="tx1">
                    <a:lumMod val="95000"/>
                    <a:lumOff val="5000"/>
                  </a:schemeClr>
                </a:solidFill>
                <a:effectLst/>
                <a:latin typeface="Segoe UI" panose="020B0502040204020203" pitchFamily="34" charset="0"/>
              </a:rPr>
              <a:t> - Can be used to filter the report view when the report parameter is an </a:t>
            </a:r>
            <a:r>
              <a:rPr lang="en-US" sz="1600" b="0" i="0" dirty="0" err="1">
                <a:solidFill>
                  <a:schemeClr val="tx1">
                    <a:lumMod val="95000"/>
                    <a:lumOff val="5000"/>
                  </a:schemeClr>
                </a:solidFill>
                <a:effectLst/>
                <a:latin typeface="Segoe UI" panose="020B0502040204020203" pitchFamily="34" charset="0"/>
              </a:rPr>
              <a:t>enum</a:t>
            </a:r>
            <a:r>
              <a:rPr lang="en-US" sz="1600" b="0" i="0" dirty="0">
                <a:solidFill>
                  <a:schemeClr val="tx1">
                    <a:lumMod val="95000"/>
                    <a:lumOff val="5000"/>
                  </a:schemeClr>
                </a:solidFill>
                <a:effectLst/>
                <a:latin typeface="Segoe UI" panose="020B0502040204020203" pitchFamily="34" charset="0"/>
              </a:rPr>
              <a:t> type.</a:t>
            </a:r>
          </a:p>
          <a:p>
            <a:pPr lvl="2"/>
            <a:endParaRPr lang="en-US" sz="1600" b="0" i="0" dirty="0">
              <a:solidFill>
                <a:schemeClr val="tx1">
                  <a:lumMod val="95000"/>
                  <a:lumOff val="5000"/>
                </a:schemeClr>
              </a:solidFill>
              <a:effectLst/>
              <a:latin typeface="Segoe UI" panose="020B0502040204020203" pitchFamily="34" charset="0"/>
            </a:endParaRPr>
          </a:p>
          <a:p>
            <a:r>
              <a:rPr lang="en-US" sz="1800" b="1" i="0" dirty="0">
                <a:solidFill>
                  <a:schemeClr val="tx1">
                    <a:lumMod val="95000"/>
                    <a:lumOff val="5000"/>
                  </a:schemeClr>
                </a:solidFill>
                <a:effectLst/>
                <a:latin typeface="Segoe UI" panose="020B0502040204020203" pitchFamily="34" charset="0"/>
              </a:rPr>
              <a:t>Modify SSRS reports</a:t>
            </a:r>
          </a:p>
          <a:p>
            <a:r>
              <a:rPr lang="en-US" sz="2000" b="0" i="0" dirty="0">
                <a:solidFill>
                  <a:schemeClr val="tx1">
                    <a:lumMod val="95000"/>
                    <a:lumOff val="5000"/>
                  </a:schemeClr>
                </a:solidFill>
                <a:effectLst/>
                <a:latin typeface="Google Sans"/>
              </a:rPr>
              <a:t>You can modify existing reports without affecting the standard report solutions by using extensions.</a:t>
            </a:r>
            <a:endParaRPr lang="en-US" sz="3200" b="1" i="0" dirty="0">
              <a:solidFill>
                <a:schemeClr val="tx1">
                  <a:lumMod val="95000"/>
                  <a:lumOff val="5000"/>
                </a:schemeClr>
              </a:solidFill>
              <a:effectLst/>
              <a:latin typeface="Segoe UI" panose="020B0502040204020203" pitchFamily="34" charset="0"/>
            </a:endParaRPr>
          </a:p>
          <a:p>
            <a:endParaRPr lang="en-US" sz="2000" b="1" i="0" dirty="0">
              <a:solidFill>
                <a:schemeClr val="tx1">
                  <a:lumMod val="95000"/>
                  <a:lumOff val="5000"/>
                </a:schemeClr>
              </a:solidFill>
              <a:effectLst/>
              <a:latin typeface="Segoe UI" panose="020B0502040204020203" pitchFamily="34" charset="0"/>
            </a:endParaRPr>
          </a:p>
          <a:p>
            <a:endParaRPr lang="en-US" sz="2400" b="1" i="0" dirty="0">
              <a:solidFill>
                <a:schemeClr val="tx1">
                  <a:lumMod val="95000"/>
                  <a:lumOff val="5000"/>
                </a:schemeClr>
              </a:solidFill>
              <a:effectLst/>
              <a:latin typeface="Segoe UI" panose="020B0502040204020203" pitchFamily="34" charset="0"/>
            </a:endParaRPr>
          </a:p>
          <a:p>
            <a:endParaRPr lang="en-PK" sz="1800" dirty="0">
              <a:solidFill>
                <a:schemeClr val="tx1">
                  <a:lumMod val="95000"/>
                  <a:lumOff val="5000"/>
                </a:schemeClr>
              </a:solidFill>
            </a:endParaRPr>
          </a:p>
        </p:txBody>
      </p:sp>
    </p:spTree>
    <p:extLst>
      <p:ext uri="{BB962C8B-B14F-4D97-AF65-F5344CB8AC3E}">
        <p14:creationId xmlns:p14="http://schemas.microsoft.com/office/powerpoint/2010/main" val="1920913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28D94C-D717-9622-BA81-A1854A671DEB}"/>
              </a:ext>
            </a:extLst>
          </p:cNvPr>
          <p:cNvSpPr>
            <a:spLocks noGrp="1"/>
          </p:cNvSpPr>
          <p:nvPr>
            <p:ph idx="1"/>
          </p:nvPr>
        </p:nvSpPr>
        <p:spPr>
          <a:xfrm>
            <a:off x="117763" y="135370"/>
            <a:ext cx="11907981" cy="6528665"/>
          </a:xfrm>
        </p:spPr>
        <p:txBody>
          <a:bodyPr/>
          <a:lstStyle/>
          <a:p>
            <a:pPr marL="0" indent="0">
              <a:buNone/>
            </a:pPr>
            <a:r>
              <a:rPr lang="en-US" b="0" i="0" u="sng" dirty="0">
                <a:effectLst/>
                <a:latin typeface="Segoe UI" panose="020B0502040204020203" pitchFamily="34" charset="0"/>
                <a:hlinkClick r:id="rId2"/>
              </a:rPr>
              <a:t>10.3 Implement query objects and query builder</a:t>
            </a:r>
            <a:endParaRPr lang="en-US" b="0" i="0" u="sng" dirty="0">
              <a:effectLst/>
              <a:latin typeface="Segoe UI" panose="020B0502040204020203" pitchFamily="34" charset="0"/>
            </a:endParaRPr>
          </a:p>
          <a:p>
            <a:pPr>
              <a:lnSpc>
                <a:spcPct val="150000"/>
              </a:lnSpc>
            </a:pPr>
            <a:r>
              <a:rPr lang="en-US" sz="1800" b="0" i="0" dirty="0">
                <a:solidFill>
                  <a:schemeClr val="tx1">
                    <a:lumMod val="95000"/>
                    <a:lumOff val="5000"/>
                  </a:schemeClr>
                </a:solidFill>
                <a:effectLst/>
                <a:latin typeface="Segoe UI" panose="020B0502040204020203" pitchFamily="34" charset="0"/>
              </a:rPr>
              <a:t>You can use these queries to render data into forms, reports, views, and more. Additionally, you can write SQL statements by using select queries. The query object helps you create the SQL dynamically at runtime.</a:t>
            </a:r>
          </a:p>
          <a:p>
            <a:pPr>
              <a:lnSpc>
                <a:spcPct val="150000"/>
              </a:lnSpc>
            </a:pPr>
            <a:r>
              <a:rPr lang="en-US" sz="1600" b="1" i="0" dirty="0" err="1">
                <a:solidFill>
                  <a:schemeClr val="tx1">
                    <a:lumMod val="95000"/>
                    <a:lumOff val="5000"/>
                  </a:schemeClr>
                </a:solidFill>
                <a:effectLst/>
                <a:latin typeface="Segoe UI" panose="020B0502040204020203" pitchFamily="34" charset="0"/>
              </a:rPr>
              <a:t>QueryBuildDataSource</a:t>
            </a:r>
            <a:r>
              <a:rPr lang="en-US" sz="1600" b="1" i="0" dirty="0">
                <a:solidFill>
                  <a:schemeClr val="tx1">
                    <a:lumMod val="95000"/>
                    <a:lumOff val="5000"/>
                  </a:schemeClr>
                </a:solidFill>
                <a:effectLst/>
                <a:latin typeface="Segoe UI" panose="020B0502040204020203" pitchFamily="34" charset="0"/>
              </a:rPr>
              <a:t> class</a:t>
            </a:r>
          </a:p>
          <a:p>
            <a:pPr lvl="1">
              <a:lnSpc>
                <a:spcPct val="150000"/>
              </a:lnSpc>
            </a:pPr>
            <a:r>
              <a:rPr lang="en-US" sz="1600" b="0" i="0" dirty="0">
                <a:solidFill>
                  <a:schemeClr val="tx1">
                    <a:lumMod val="95000"/>
                    <a:lumOff val="5000"/>
                  </a:schemeClr>
                </a:solidFill>
                <a:effectLst/>
                <a:latin typeface="Segoe UI" panose="020B0502040204020203" pitchFamily="34" charset="0"/>
              </a:rPr>
              <a:t>The </a:t>
            </a:r>
            <a:r>
              <a:rPr lang="en-US" sz="1600" b="1" i="0" dirty="0" err="1">
                <a:solidFill>
                  <a:schemeClr val="tx1">
                    <a:lumMod val="95000"/>
                    <a:lumOff val="5000"/>
                  </a:schemeClr>
                </a:solidFill>
                <a:effectLst/>
                <a:latin typeface="Segoe UI" panose="020B0502040204020203" pitchFamily="34" charset="0"/>
              </a:rPr>
              <a:t>QueryBuildDataSource</a:t>
            </a:r>
            <a:r>
              <a:rPr lang="en-US" sz="1600" b="0" i="0" dirty="0">
                <a:solidFill>
                  <a:schemeClr val="tx1">
                    <a:lumMod val="95000"/>
                    <a:lumOff val="5000"/>
                  </a:schemeClr>
                </a:solidFill>
                <a:effectLst/>
                <a:latin typeface="Segoe UI" panose="020B0502040204020203" pitchFamily="34" charset="0"/>
              </a:rPr>
              <a:t> class is the building block for creating the query. It defines the data source to be added to the query. It can specify the table fields to be added, sort order of the records, and so on. </a:t>
            </a:r>
            <a:endParaRPr lang="en-US" sz="4400" b="1" i="0" dirty="0">
              <a:solidFill>
                <a:schemeClr val="tx1">
                  <a:lumMod val="95000"/>
                  <a:lumOff val="5000"/>
                </a:schemeClr>
              </a:solidFill>
              <a:effectLst/>
              <a:latin typeface="Segoe UI" panose="020B0502040204020203" pitchFamily="34" charset="0"/>
            </a:endParaRPr>
          </a:p>
          <a:p>
            <a:pPr>
              <a:lnSpc>
                <a:spcPct val="150000"/>
              </a:lnSpc>
            </a:pPr>
            <a:r>
              <a:rPr lang="en-US" sz="1600" b="1" i="0" dirty="0" err="1">
                <a:solidFill>
                  <a:schemeClr val="tx1">
                    <a:lumMod val="95000"/>
                    <a:lumOff val="5000"/>
                  </a:schemeClr>
                </a:solidFill>
                <a:effectLst/>
                <a:latin typeface="Segoe UI" panose="020B0502040204020203" pitchFamily="34" charset="0"/>
              </a:rPr>
              <a:t>QueryBuildRange</a:t>
            </a:r>
            <a:r>
              <a:rPr lang="en-US" sz="1600" b="1" i="0" dirty="0">
                <a:solidFill>
                  <a:schemeClr val="tx1">
                    <a:lumMod val="95000"/>
                    <a:lumOff val="5000"/>
                  </a:schemeClr>
                </a:solidFill>
                <a:effectLst/>
                <a:latin typeface="Segoe UI" panose="020B0502040204020203" pitchFamily="34" charset="0"/>
              </a:rPr>
              <a:t> class</a:t>
            </a:r>
          </a:p>
          <a:p>
            <a:pPr lvl="1">
              <a:lnSpc>
                <a:spcPct val="150000"/>
              </a:lnSpc>
            </a:pPr>
            <a:r>
              <a:rPr lang="en-US" sz="1600" b="0" i="0" dirty="0">
                <a:solidFill>
                  <a:schemeClr val="tx1">
                    <a:lumMod val="95000"/>
                    <a:lumOff val="5000"/>
                  </a:schemeClr>
                </a:solidFill>
                <a:effectLst/>
                <a:latin typeface="Segoe UI" panose="020B0502040204020203" pitchFamily="34" charset="0"/>
              </a:rPr>
              <a:t>The </a:t>
            </a:r>
            <a:r>
              <a:rPr lang="en-US" sz="1600" b="1" i="0" dirty="0" err="1">
                <a:solidFill>
                  <a:schemeClr val="tx1">
                    <a:lumMod val="95000"/>
                    <a:lumOff val="5000"/>
                  </a:schemeClr>
                </a:solidFill>
                <a:effectLst/>
                <a:latin typeface="Segoe UI" panose="020B0502040204020203" pitchFamily="34" charset="0"/>
              </a:rPr>
              <a:t>QueryBuildRange</a:t>
            </a:r>
            <a:r>
              <a:rPr lang="en-US" sz="1600" b="0" i="0" dirty="0">
                <a:solidFill>
                  <a:schemeClr val="tx1">
                    <a:lumMod val="95000"/>
                    <a:lumOff val="5000"/>
                  </a:schemeClr>
                </a:solidFill>
                <a:effectLst/>
                <a:latin typeface="Segoe UI" panose="020B0502040204020203" pitchFamily="34" charset="0"/>
              </a:rPr>
              <a:t> class defines filtering for the records that are fetched from the data source.</a:t>
            </a:r>
          </a:p>
          <a:p>
            <a:pPr>
              <a:lnSpc>
                <a:spcPct val="150000"/>
              </a:lnSpc>
            </a:pPr>
            <a:r>
              <a:rPr lang="en-US" sz="1600" b="1" i="0" dirty="0">
                <a:solidFill>
                  <a:schemeClr val="tx1">
                    <a:lumMod val="95000"/>
                    <a:lumOff val="5000"/>
                  </a:schemeClr>
                </a:solidFill>
                <a:effectLst/>
                <a:latin typeface="Segoe UI" panose="020B0502040204020203" pitchFamily="34" charset="0"/>
              </a:rPr>
              <a:t>Advanced query syntax</a:t>
            </a:r>
          </a:p>
          <a:p>
            <a:pPr lvl="1">
              <a:lnSpc>
                <a:spcPct val="150000"/>
              </a:lnSpc>
            </a:pPr>
            <a:r>
              <a:rPr lang="en-US" sz="1600" b="0" i="0" dirty="0">
                <a:solidFill>
                  <a:schemeClr val="tx1">
                    <a:lumMod val="95000"/>
                    <a:lumOff val="5000"/>
                  </a:schemeClr>
                </a:solidFill>
                <a:effectLst/>
                <a:latin typeface="Segoe UI" panose="020B0502040204020203" pitchFamily="34" charset="0"/>
              </a:rPr>
              <a:t>A range of advanced query syntax exists for string, number, or date fields. For string fields, you can filter by equal, not equal, range, wildcard, and so on. </a:t>
            </a:r>
            <a:endParaRPr lang="en-US" sz="2800" b="1" i="0" dirty="0">
              <a:solidFill>
                <a:schemeClr val="tx1">
                  <a:lumMod val="95000"/>
                  <a:lumOff val="5000"/>
                </a:schemeClr>
              </a:solidFill>
              <a:effectLst/>
              <a:latin typeface="Segoe UI" panose="020B0502040204020203" pitchFamily="34" charset="0"/>
            </a:endParaRPr>
          </a:p>
          <a:p>
            <a:pPr>
              <a:lnSpc>
                <a:spcPct val="150000"/>
              </a:lnSpc>
            </a:pPr>
            <a:r>
              <a:rPr lang="en-US" sz="1600" b="1" i="0" dirty="0">
                <a:solidFill>
                  <a:schemeClr val="tx1">
                    <a:lumMod val="95000"/>
                    <a:lumOff val="5000"/>
                  </a:schemeClr>
                </a:solidFill>
                <a:effectLst/>
                <a:latin typeface="Segoe UI" panose="020B0502040204020203" pitchFamily="34" charset="0"/>
              </a:rPr>
              <a:t>Build a query that includes a relational table</a:t>
            </a:r>
          </a:p>
          <a:p>
            <a:pPr lvl="1">
              <a:lnSpc>
                <a:spcPct val="150000"/>
              </a:lnSpc>
            </a:pPr>
            <a:r>
              <a:rPr lang="en-US" sz="1600" b="0" i="0" dirty="0">
                <a:solidFill>
                  <a:schemeClr val="tx1">
                    <a:lumMod val="95000"/>
                    <a:lumOff val="5000"/>
                  </a:schemeClr>
                </a:solidFill>
                <a:effectLst/>
                <a:latin typeface="Segoe UI" panose="020B0502040204020203" pitchFamily="34" charset="0"/>
              </a:rPr>
              <a:t>By using a query object, you can build a query that includes related tables. You can define all types of joins as required by your query.</a:t>
            </a:r>
            <a:endParaRPr lang="en-US" sz="3200" b="1" i="0" dirty="0">
              <a:solidFill>
                <a:schemeClr val="tx1">
                  <a:lumMod val="95000"/>
                  <a:lumOff val="5000"/>
                </a:schemeClr>
              </a:solidFill>
              <a:effectLst/>
              <a:latin typeface="Segoe UI" panose="020B0502040204020203" pitchFamily="34" charset="0"/>
            </a:endParaRPr>
          </a:p>
          <a:p>
            <a:endParaRPr lang="en-US" sz="1600" b="1" i="0" dirty="0">
              <a:solidFill>
                <a:schemeClr val="tx1">
                  <a:lumMod val="95000"/>
                  <a:lumOff val="5000"/>
                </a:schemeClr>
              </a:solidFill>
              <a:effectLst/>
              <a:latin typeface="Segoe UI" panose="020B0502040204020203" pitchFamily="34" charset="0"/>
            </a:endParaRPr>
          </a:p>
          <a:p>
            <a:endParaRPr lang="en-US" sz="2400" b="1" i="0" dirty="0">
              <a:solidFill>
                <a:schemeClr val="tx1">
                  <a:lumMod val="95000"/>
                  <a:lumOff val="5000"/>
                </a:schemeClr>
              </a:solidFill>
              <a:effectLst/>
              <a:latin typeface="Segoe UI" panose="020B0502040204020203" pitchFamily="34" charset="0"/>
            </a:endParaRPr>
          </a:p>
          <a:p>
            <a:endParaRPr lang="en-PK" sz="1800" dirty="0">
              <a:solidFill>
                <a:schemeClr val="tx1">
                  <a:lumMod val="95000"/>
                  <a:lumOff val="5000"/>
                </a:schemeClr>
              </a:solidFill>
            </a:endParaRPr>
          </a:p>
        </p:txBody>
      </p:sp>
    </p:spTree>
    <p:extLst>
      <p:ext uri="{BB962C8B-B14F-4D97-AF65-F5344CB8AC3E}">
        <p14:creationId xmlns:p14="http://schemas.microsoft.com/office/powerpoint/2010/main" val="823582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D5F73-D1E4-9817-3E4B-5021B803A94B}"/>
              </a:ext>
            </a:extLst>
          </p:cNvPr>
          <p:cNvSpPr>
            <a:spLocks noGrp="1"/>
          </p:cNvSpPr>
          <p:nvPr>
            <p:ph idx="1"/>
          </p:nvPr>
        </p:nvSpPr>
        <p:spPr>
          <a:xfrm>
            <a:off x="117763" y="135370"/>
            <a:ext cx="11907981" cy="6528665"/>
          </a:xfrm>
        </p:spPr>
        <p:txBody>
          <a:bodyPr/>
          <a:lstStyle/>
          <a:p>
            <a:pPr marL="0" indent="0">
              <a:buNone/>
            </a:pPr>
            <a:r>
              <a:rPr lang="en-US" b="0" i="0" u="none" strike="noStrike" dirty="0">
                <a:effectLst/>
                <a:latin typeface="Segoe UI" panose="020B0502040204020203" pitchFamily="34" charset="0"/>
                <a:hlinkClick r:id="rId2"/>
              </a:rPr>
              <a:t>10.4 Create and modify reports by using Power BI</a:t>
            </a:r>
            <a:endParaRPr lang="en-US" b="0" i="0" u="none" strike="noStrike" dirty="0">
              <a:effectLst/>
              <a:latin typeface="Segoe UI" panose="020B0502040204020203" pitchFamily="34" charset="0"/>
            </a:endParaRPr>
          </a:p>
          <a:p>
            <a:r>
              <a:rPr lang="en-US" sz="1600" b="0" i="0" dirty="0">
                <a:solidFill>
                  <a:schemeClr val="tx1">
                    <a:lumMod val="95000"/>
                    <a:lumOff val="5000"/>
                  </a:schemeClr>
                </a:solidFill>
                <a:effectLst/>
                <a:latin typeface="Segoe UI" panose="020B0502040204020203" pitchFamily="34" charset="0"/>
              </a:rPr>
              <a:t>Power BI is a tool that promotes data exploration. By using Power BI tools, you can interactively explore data to truly understand it. You can pivot columns, change the shape of charts, filter data, and share reports. </a:t>
            </a:r>
          </a:p>
          <a:p>
            <a:endParaRPr lang="en-US" sz="1600" b="0" i="0" dirty="0">
              <a:solidFill>
                <a:schemeClr val="tx1">
                  <a:lumMod val="95000"/>
                  <a:lumOff val="5000"/>
                </a:schemeClr>
              </a:solidFill>
              <a:effectLst/>
              <a:latin typeface="Segoe UI" panose="020B0502040204020203" pitchFamily="34" charset="0"/>
            </a:endParaRPr>
          </a:p>
          <a:p>
            <a:r>
              <a:rPr lang="en-US" sz="1600" b="1" i="0" dirty="0">
                <a:solidFill>
                  <a:schemeClr val="tx1">
                    <a:lumMod val="95000"/>
                    <a:lumOff val="5000"/>
                  </a:schemeClr>
                </a:solidFill>
                <a:effectLst/>
                <a:latin typeface="Segoe UI" panose="020B0502040204020203" pitchFamily="34" charset="0"/>
              </a:rPr>
              <a:t>Create a Power BI report with finance and operations apps data</a:t>
            </a:r>
          </a:p>
          <a:p>
            <a:pPr lvl="1"/>
            <a:r>
              <a:rPr lang="en-US" sz="1600" b="0" i="0" dirty="0">
                <a:solidFill>
                  <a:schemeClr val="tx1">
                    <a:lumMod val="95000"/>
                    <a:lumOff val="5000"/>
                  </a:schemeClr>
                </a:solidFill>
                <a:effectLst/>
                <a:latin typeface="Google Sans"/>
              </a:rPr>
              <a:t>Connect to the data, create visualizations, and push the report to production.</a:t>
            </a:r>
          </a:p>
          <a:p>
            <a:pPr lvl="1"/>
            <a:endParaRPr lang="en-US" sz="3200" b="1" i="0" dirty="0">
              <a:solidFill>
                <a:schemeClr val="tx1">
                  <a:lumMod val="95000"/>
                  <a:lumOff val="5000"/>
                </a:schemeClr>
              </a:solidFill>
              <a:effectLst/>
              <a:latin typeface="Segoe UI" panose="020B0502040204020203" pitchFamily="34" charset="0"/>
            </a:endParaRPr>
          </a:p>
          <a:p>
            <a:r>
              <a:rPr lang="en-US" sz="1600" b="0" i="0" dirty="0">
                <a:solidFill>
                  <a:srgbClr val="E6E6E6"/>
                </a:solidFill>
                <a:effectLst/>
                <a:latin typeface="Segoe UI" panose="020B0502040204020203" pitchFamily="34" charset="0"/>
                <a:hlinkClick r:id="rId3"/>
              </a:rPr>
              <a:t>Watch the following video to learn how to connect to your data in finance and operations by using Power BI:</a:t>
            </a:r>
            <a:endParaRPr lang="en-US" sz="1600" b="0" i="0" dirty="0">
              <a:solidFill>
                <a:srgbClr val="E6E6E6"/>
              </a:solidFill>
              <a:effectLst/>
              <a:latin typeface="Segoe UI" panose="020B0502040204020203" pitchFamily="34" charset="0"/>
            </a:endParaRPr>
          </a:p>
          <a:p>
            <a:endParaRPr lang="en-US" sz="1600" dirty="0">
              <a:solidFill>
                <a:srgbClr val="E6E6E6"/>
              </a:solidFill>
              <a:latin typeface="Segoe UI" panose="020B0502040204020203" pitchFamily="34" charset="0"/>
            </a:endParaRPr>
          </a:p>
          <a:p>
            <a:r>
              <a:rPr lang="en-US" sz="1600" b="1" i="0" dirty="0">
                <a:solidFill>
                  <a:schemeClr val="tx1">
                    <a:lumMod val="95000"/>
                    <a:lumOff val="5000"/>
                  </a:schemeClr>
                </a:solidFill>
                <a:effectLst/>
                <a:latin typeface="Segoe UI" panose="020B0502040204020203" pitchFamily="34" charset="0"/>
              </a:rPr>
              <a:t>Modify a Power BI report</a:t>
            </a:r>
          </a:p>
          <a:p>
            <a:r>
              <a:rPr lang="en-US" sz="1600" b="0" i="0" dirty="0">
                <a:solidFill>
                  <a:schemeClr val="tx1">
                    <a:lumMod val="95000"/>
                    <a:lumOff val="5000"/>
                  </a:schemeClr>
                </a:solidFill>
                <a:effectLst/>
                <a:latin typeface="Segoe UI" panose="020B0502040204020203" pitchFamily="34" charset="0"/>
              </a:rPr>
              <a:t>Unlike SSRS reports, which require multiple reports to see different views of the same data, Power BI can be used for quick and simple manipulation of how your data is viewed. You can adjust existing reports to filter data as you need it.</a:t>
            </a:r>
            <a:endParaRPr lang="en-US" sz="2400" b="1" i="0" dirty="0">
              <a:solidFill>
                <a:schemeClr val="tx1">
                  <a:lumMod val="95000"/>
                  <a:lumOff val="5000"/>
                </a:schemeClr>
              </a:solidFill>
              <a:effectLst/>
              <a:latin typeface="Segoe UI" panose="020B0502040204020203" pitchFamily="34" charset="0"/>
            </a:endParaRPr>
          </a:p>
          <a:p>
            <a:endParaRPr lang="en-PK" sz="2400" dirty="0">
              <a:solidFill>
                <a:schemeClr val="tx1">
                  <a:lumMod val="95000"/>
                  <a:lumOff val="5000"/>
                </a:schemeClr>
              </a:solidFill>
            </a:endParaRPr>
          </a:p>
        </p:txBody>
      </p:sp>
    </p:spTree>
    <p:extLst>
      <p:ext uri="{BB962C8B-B14F-4D97-AF65-F5344CB8AC3E}">
        <p14:creationId xmlns:p14="http://schemas.microsoft.com/office/powerpoint/2010/main" val="957837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2A6201-B893-09F0-DE0F-319F148A4C82}"/>
              </a:ext>
            </a:extLst>
          </p:cNvPr>
          <p:cNvSpPr>
            <a:spLocks noGrp="1"/>
          </p:cNvSpPr>
          <p:nvPr>
            <p:ph idx="1"/>
          </p:nvPr>
        </p:nvSpPr>
        <p:spPr>
          <a:xfrm>
            <a:off x="145473" y="204643"/>
            <a:ext cx="11866418" cy="6514811"/>
          </a:xfrm>
        </p:spPr>
        <p:txBody>
          <a:bodyPr/>
          <a:lstStyle/>
          <a:p>
            <a:pPr marL="0" indent="0">
              <a:buNone/>
            </a:pPr>
            <a:r>
              <a:rPr lang="en-US" b="0" i="0" u="sng" dirty="0">
                <a:effectLst/>
                <a:latin typeface="Segoe UI" panose="020B0502040204020203" pitchFamily="34" charset="0"/>
                <a:hlinkClick r:id="rId2"/>
              </a:rPr>
              <a:t>10.5 Create and modify reports by using Excel</a:t>
            </a:r>
            <a:endParaRPr lang="en-US" b="0" i="0" u="sng" dirty="0">
              <a:effectLst/>
              <a:latin typeface="Segoe UI" panose="020B0502040204020203" pitchFamily="34" charset="0"/>
            </a:endParaRPr>
          </a:p>
          <a:p>
            <a:pPr>
              <a:lnSpc>
                <a:spcPct val="100000"/>
              </a:lnSpc>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Download the Microsoft Dynamics Add-in.</a:t>
            </a:r>
          </a:p>
          <a:p>
            <a:pPr>
              <a:lnSpc>
                <a:spcPct val="100000"/>
              </a:lnSpc>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On certain pages, select the Open in Office icon on the Action Pane and choose Open in Excel or Export to Excel.</a:t>
            </a:r>
          </a:p>
          <a:p>
            <a:pPr>
              <a:lnSpc>
                <a:spcPct val="100000"/>
              </a:lnSpc>
            </a:pPr>
            <a:endParaRPr lang="en-US" sz="1600" b="0" i="0" dirty="0">
              <a:solidFill>
                <a:schemeClr val="tx1">
                  <a:lumMod val="95000"/>
                  <a:lumOff val="5000"/>
                </a:schemeClr>
              </a:solidFill>
              <a:effectLst/>
              <a:latin typeface="Segoe UI" panose="020B0502040204020203" pitchFamily="34" charset="0"/>
              <a:cs typeface="Segoe UI" panose="020B0502040204020203" pitchFamily="34" charset="0"/>
            </a:endParaRPr>
          </a:p>
          <a:p>
            <a:r>
              <a:rPr lang="en-US" sz="1600" b="1" i="0" dirty="0">
                <a:solidFill>
                  <a:schemeClr val="tx1">
                    <a:lumMod val="95000"/>
                    <a:lumOff val="5000"/>
                  </a:schemeClr>
                </a:solidFill>
                <a:effectLst/>
                <a:latin typeface="Segoe UI" panose="020B0502040204020203" pitchFamily="34" charset="0"/>
              </a:rPr>
              <a:t>Optimize data source queries</a:t>
            </a:r>
          </a:p>
          <a:p>
            <a:pPr lvl="1"/>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SSRS: Only pull the data that you need from the query. Avoid unnecessary joins or additional fields.</a:t>
            </a:r>
          </a:p>
          <a:p>
            <a:pPr lvl="1"/>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Power BI: Remove unused fields, avoid unique fields with high cardinality, and avoid excessive slicers on data.</a:t>
            </a:r>
          </a:p>
          <a:p>
            <a:r>
              <a:rPr lang="en-US" sz="1600" b="1" i="0" dirty="0">
                <a:solidFill>
                  <a:schemeClr val="tx1">
                    <a:lumMod val="95000"/>
                    <a:lumOff val="5000"/>
                  </a:schemeClr>
                </a:solidFill>
                <a:effectLst/>
                <a:latin typeface="Segoe UI" panose="020B0502040204020203" pitchFamily="34" charset="0"/>
              </a:rPr>
              <a:t>Ensure correct use of display fields</a:t>
            </a:r>
          </a:p>
          <a:p>
            <a:pPr lvl="1"/>
            <a:r>
              <a:rPr lang="en-US" sz="1600" b="0" i="0" dirty="0">
                <a:solidFill>
                  <a:schemeClr val="tx1">
                    <a:lumMod val="95000"/>
                    <a:lumOff val="5000"/>
                  </a:schemeClr>
                </a:solidFill>
                <a:effectLst/>
                <a:latin typeface="Google Sans"/>
              </a:rPr>
              <a:t>Grouping organizes data into meaningful layouts by creating headers and footers or tables.</a:t>
            </a:r>
          </a:p>
          <a:p>
            <a:pPr lvl="1"/>
            <a:r>
              <a:rPr lang="en-US" sz="1600" b="0" i="0" dirty="0">
                <a:solidFill>
                  <a:schemeClr val="tx1">
                    <a:lumMod val="95000"/>
                    <a:lumOff val="5000"/>
                  </a:schemeClr>
                </a:solidFill>
                <a:effectLst/>
                <a:latin typeface="Google Sans"/>
              </a:rPr>
              <a:t>Expressions are functions that can be used to retrieve, calculate, format, and display data.</a:t>
            </a:r>
          </a:p>
          <a:p>
            <a:pPr lvl="1"/>
            <a:r>
              <a:rPr lang="en-US" sz="1600" b="0" i="0" dirty="0">
                <a:solidFill>
                  <a:schemeClr val="tx1">
                    <a:lumMod val="95000"/>
                    <a:lumOff val="5000"/>
                  </a:schemeClr>
                </a:solidFill>
                <a:effectLst/>
                <a:latin typeface="Google Sans"/>
              </a:rPr>
              <a:t>Labels allow text to be automatically translated to multiple languages.</a:t>
            </a:r>
          </a:p>
          <a:p>
            <a:pPr lvl="1"/>
            <a:r>
              <a:rPr lang="en-US" sz="1600" b="0" i="0" dirty="0">
                <a:solidFill>
                  <a:schemeClr val="tx1">
                    <a:lumMod val="95000"/>
                    <a:lumOff val="5000"/>
                  </a:schemeClr>
                </a:solidFill>
                <a:effectLst/>
                <a:latin typeface="Google Sans"/>
              </a:rPr>
              <a:t>Properties control the font, style, and margins of text and fields.</a:t>
            </a:r>
          </a:p>
          <a:p>
            <a:pPr marL="0" indent="0">
              <a:buNone/>
            </a:pPr>
            <a:endParaRPr lang="en-US" b="1" i="0" dirty="0">
              <a:solidFill>
                <a:schemeClr val="tx1">
                  <a:lumMod val="95000"/>
                  <a:lumOff val="5000"/>
                </a:schemeClr>
              </a:solidFill>
              <a:effectLst/>
              <a:latin typeface="Segoe UI" panose="020B0502040204020203" pitchFamily="34" charset="0"/>
            </a:endParaRPr>
          </a:p>
          <a:p>
            <a:r>
              <a:rPr lang="en-US" sz="1800" b="0" i="0" u="sng" dirty="0">
                <a:effectLst/>
                <a:latin typeface="Segoe UI" panose="020B0502040204020203" pitchFamily="34" charset="0"/>
                <a:hlinkClick r:id="rId3"/>
              </a:rPr>
              <a:t>Exercise - Create and deploy a report</a:t>
            </a:r>
            <a:endParaRPr lang="en-US" b="1" i="0" dirty="0">
              <a:solidFill>
                <a:schemeClr val="tx1">
                  <a:lumMod val="95000"/>
                  <a:lumOff val="5000"/>
                </a:schemeClr>
              </a:solidFill>
              <a:effectLst/>
              <a:latin typeface="Segoe UI" panose="020B0502040204020203" pitchFamily="34" charset="0"/>
            </a:endParaRPr>
          </a:p>
          <a:p>
            <a:endParaRPr lang="en-PK" dirty="0"/>
          </a:p>
        </p:txBody>
      </p:sp>
    </p:spTree>
    <p:extLst>
      <p:ext uri="{BB962C8B-B14F-4D97-AF65-F5344CB8AC3E}">
        <p14:creationId xmlns:p14="http://schemas.microsoft.com/office/powerpoint/2010/main" val="3577268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E022-AFEB-0CC1-6450-3D1B10A23A90}"/>
              </a:ext>
            </a:extLst>
          </p:cNvPr>
          <p:cNvSpPr>
            <a:spLocks noGrp="1"/>
          </p:cNvSpPr>
          <p:nvPr>
            <p:ph type="title"/>
          </p:nvPr>
        </p:nvSpPr>
        <p:spPr>
          <a:xfrm>
            <a:off x="131618" y="129598"/>
            <a:ext cx="11852564" cy="551440"/>
          </a:xfrm>
        </p:spPr>
        <p:txBody>
          <a:bodyPr>
            <a:normAutofit fontScale="90000"/>
          </a:bodyPr>
          <a:lstStyle/>
          <a:p>
            <a:r>
              <a:rPr lang="en-US" sz="3600" b="1" i="0" u="sng" dirty="0">
                <a:effectLst/>
                <a:latin typeface="Segoe UI" panose="020B0502040204020203" pitchFamily="34" charset="0"/>
                <a:hlinkClick r:id="rId2"/>
              </a:rPr>
              <a:t>11.Build workspaces in finance and operations apps</a:t>
            </a:r>
            <a:endParaRPr lang="en-PK" sz="3600" dirty="0"/>
          </a:p>
        </p:txBody>
      </p:sp>
      <p:sp>
        <p:nvSpPr>
          <p:cNvPr id="3" name="Content Placeholder 2">
            <a:extLst>
              <a:ext uri="{FF2B5EF4-FFF2-40B4-BE49-F238E27FC236}">
                <a16:creationId xmlns:a16="http://schemas.microsoft.com/office/drawing/2014/main" id="{25810417-36B0-3A4B-0E2B-650FEBEE5F43}"/>
              </a:ext>
            </a:extLst>
          </p:cNvPr>
          <p:cNvSpPr>
            <a:spLocks noGrp="1"/>
          </p:cNvSpPr>
          <p:nvPr>
            <p:ph idx="1"/>
          </p:nvPr>
        </p:nvSpPr>
        <p:spPr>
          <a:xfrm>
            <a:off x="159326" y="691718"/>
            <a:ext cx="11852563" cy="6036684"/>
          </a:xfrm>
        </p:spPr>
        <p:txBody>
          <a:bodyPr/>
          <a:lstStyle/>
          <a:p>
            <a:pPr algn="l">
              <a:buFont typeface="Arial" panose="020B0604020202020204" pitchFamily="34" charset="0"/>
              <a:buChar char="•"/>
            </a:pPr>
            <a:r>
              <a:rPr lang="en-US" sz="2400" b="0" i="0" dirty="0">
                <a:solidFill>
                  <a:schemeClr val="tx1">
                    <a:lumMod val="95000"/>
                    <a:lumOff val="5000"/>
                  </a:schemeClr>
                </a:solidFill>
                <a:effectLst/>
                <a:latin typeface="Google Sans"/>
              </a:rPr>
              <a:t>Workspaces are personalized work centers with data, reports, and transactions.</a:t>
            </a:r>
          </a:p>
          <a:p>
            <a:pPr algn="l">
              <a:buFont typeface="Arial" panose="020B0604020202020204" pitchFamily="34" charset="0"/>
              <a:buChar char="•"/>
            </a:pPr>
            <a:r>
              <a:rPr lang="en-US" sz="2400" b="0" i="0" dirty="0">
                <a:solidFill>
                  <a:schemeClr val="tx1">
                    <a:lumMod val="95000"/>
                    <a:lumOff val="5000"/>
                  </a:schemeClr>
                </a:solidFill>
                <a:effectLst/>
                <a:latin typeface="Google Sans"/>
              </a:rPr>
              <a:t>Developer environment is used to create and modify workspaces that include advanced features.</a:t>
            </a:r>
          </a:p>
          <a:p>
            <a:pPr algn="l">
              <a:buFont typeface="Arial" panose="020B0604020202020204" pitchFamily="34" charset="0"/>
              <a:buChar char="•"/>
            </a:pPr>
            <a:endParaRPr lang="en-US" sz="2000" b="0" i="0" dirty="0">
              <a:solidFill>
                <a:schemeClr val="tx1">
                  <a:lumMod val="95000"/>
                  <a:lumOff val="5000"/>
                </a:schemeClr>
              </a:solidFill>
              <a:effectLst/>
              <a:latin typeface="Google Sans"/>
            </a:endParaRPr>
          </a:p>
          <a:p>
            <a:pPr algn="l"/>
            <a:r>
              <a:rPr lang="en-US" sz="2400" b="1" i="0" dirty="0">
                <a:solidFill>
                  <a:schemeClr val="accent1">
                    <a:lumMod val="50000"/>
                  </a:schemeClr>
                </a:solidFill>
                <a:effectLst/>
                <a:latin typeface="Segoe UI" panose="020B0502040204020203" pitchFamily="34" charset="0"/>
              </a:rPr>
              <a:t>Learning objectives</a:t>
            </a:r>
          </a:p>
          <a:p>
            <a:pPr algn="l">
              <a:lnSpc>
                <a:spcPct val="150000"/>
              </a:lnSpc>
            </a:pPr>
            <a:r>
              <a:rPr lang="en-US" sz="2000" b="0" i="1" dirty="0">
                <a:solidFill>
                  <a:schemeClr val="tx1">
                    <a:lumMod val="95000"/>
                    <a:lumOff val="5000"/>
                  </a:schemeClr>
                </a:solidFill>
                <a:effectLst/>
                <a:latin typeface="Segoe UI" panose="020B0502040204020203" pitchFamily="34" charset="0"/>
              </a:rPr>
              <a:t>In this module, you will:</a:t>
            </a:r>
          </a:p>
          <a:p>
            <a:pPr lvl="1">
              <a:lnSpc>
                <a:spcPct val="150000"/>
              </a:lnSpc>
            </a:pPr>
            <a:r>
              <a:rPr lang="en-US" sz="1800" b="0" i="0" dirty="0">
                <a:solidFill>
                  <a:schemeClr val="tx1">
                    <a:lumMod val="95000"/>
                    <a:lumOff val="5000"/>
                  </a:schemeClr>
                </a:solidFill>
                <a:effectLst/>
                <a:latin typeface="Segoe UI" panose="020B0502040204020203" pitchFamily="34" charset="0"/>
              </a:rPr>
              <a:t>Design and build key performance indicators (KPIs).</a:t>
            </a:r>
          </a:p>
          <a:p>
            <a:pPr lvl="1">
              <a:lnSpc>
                <a:spcPct val="150000"/>
              </a:lnSpc>
            </a:pPr>
            <a:r>
              <a:rPr lang="en-US" sz="1800" b="0" i="0" dirty="0">
                <a:solidFill>
                  <a:schemeClr val="tx1">
                    <a:lumMod val="95000"/>
                    <a:lumOff val="5000"/>
                  </a:schemeClr>
                </a:solidFill>
                <a:effectLst/>
                <a:latin typeface="Segoe UI" panose="020B0502040204020203" pitchFamily="34" charset="0"/>
              </a:rPr>
              <a:t>Create workspace elements.</a:t>
            </a:r>
          </a:p>
          <a:p>
            <a:pPr lvl="1">
              <a:lnSpc>
                <a:spcPct val="150000"/>
              </a:lnSpc>
            </a:pPr>
            <a:r>
              <a:rPr lang="en-US" sz="1800" b="0" i="0" dirty="0">
                <a:solidFill>
                  <a:schemeClr val="tx1">
                    <a:lumMod val="95000"/>
                    <a:lumOff val="5000"/>
                  </a:schemeClr>
                </a:solidFill>
                <a:effectLst/>
                <a:latin typeface="Segoe UI" panose="020B0502040204020203" pitchFamily="34" charset="0"/>
              </a:rPr>
              <a:t>Use Report Definition Language (RDL) to create custom reports.</a:t>
            </a:r>
          </a:p>
          <a:p>
            <a:pPr lvl="1">
              <a:lnSpc>
                <a:spcPct val="150000"/>
              </a:lnSpc>
            </a:pPr>
            <a:r>
              <a:rPr lang="en-US" sz="1800" b="0" i="0" dirty="0">
                <a:solidFill>
                  <a:schemeClr val="tx1">
                    <a:lumMod val="95000"/>
                    <a:lumOff val="5000"/>
                  </a:schemeClr>
                </a:solidFill>
                <a:effectLst/>
                <a:latin typeface="Segoe UI" panose="020B0502040204020203" pitchFamily="34" charset="0"/>
              </a:rPr>
              <a:t>Implement reporting components into workspaces.</a:t>
            </a:r>
          </a:p>
        </p:txBody>
      </p:sp>
    </p:spTree>
    <p:extLst>
      <p:ext uri="{BB962C8B-B14F-4D97-AF65-F5344CB8AC3E}">
        <p14:creationId xmlns:p14="http://schemas.microsoft.com/office/powerpoint/2010/main" val="1287490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CB83-4344-34AC-7347-E00E55B5C00C}"/>
              </a:ext>
            </a:extLst>
          </p:cNvPr>
          <p:cNvSpPr>
            <a:spLocks noGrp="1"/>
          </p:cNvSpPr>
          <p:nvPr>
            <p:ph type="title"/>
          </p:nvPr>
        </p:nvSpPr>
        <p:spPr>
          <a:xfrm>
            <a:off x="117764" y="412246"/>
            <a:ext cx="10515600" cy="315912"/>
          </a:xfrm>
        </p:spPr>
        <p:txBody>
          <a:bodyPr>
            <a:noAutofit/>
          </a:bodyPr>
          <a:lstStyle/>
          <a:p>
            <a:r>
              <a:rPr lang="en-US" sz="3200" b="0" i="0" u="sng" dirty="0">
                <a:effectLst/>
                <a:latin typeface="Segoe UI" panose="020B0502040204020203" pitchFamily="34" charset="0"/>
                <a:hlinkClick r:id="rId2"/>
              </a:rPr>
              <a:t>11.1 Design KPIs</a:t>
            </a:r>
            <a:br>
              <a:rPr lang="en-PK" sz="3200" dirty="0"/>
            </a:br>
            <a:endParaRPr lang="en-PK" sz="3200" dirty="0"/>
          </a:p>
        </p:txBody>
      </p:sp>
      <p:sp>
        <p:nvSpPr>
          <p:cNvPr id="3" name="Content Placeholder 2">
            <a:extLst>
              <a:ext uri="{FF2B5EF4-FFF2-40B4-BE49-F238E27FC236}">
                <a16:creationId xmlns:a16="http://schemas.microsoft.com/office/drawing/2014/main" id="{50604D43-58B8-90B4-1F56-A22F347DB8A8}"/>
              </a:ext>
            </a:extLst>
          </p:cNvPr>
          <p:cNvSpPr>
            <a:spLocks noGrp="1"/>
          </p:cNvSpPr>
          <p:nvPr>
            <p:ph idx="1"/>
          </p:nvPr>
        </p:nvSpPr>
        <p:spPr>
          <a:xfrm>
            <a:off x="117764" y="728158"/>
            <a:ext cx="8222672" cy="3511333"/>
          </a:xfrm>
        </p:spPr>
        <p:txBody>
          <a:bodyPr>
            <a:normAutofit/>
          </a:bodyPr>
          <a:lstStyle/>
          <a:p>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KPIs can be embedded in workspaces to provide users with key measurable values.</a:t>
            </a:r>
          </a:p>
          <a:p>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KPIs are metrics that measure performance against objectives.</a:t>
            </a:r>
          </a:p>
          <a:p>
            <a:pPr algn="l">
              <a:buFont typeface="Arial" panose="020B0604020202020204" pitchFamily="34" charset="0"/>
              <a:buChar char="•"/>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Default aggregate property defines the type of aggregate measurement to be used. By default, it uses the count measure.</a:t>
            </a:r>
          </a:p>
          <a:p>
            <a:pPr algn="l">
              <a:spcAft>
                <a:spcPts val="1090"/>
              </a:spcAft>
              <a:buFont typeface="Arial" panose="020B0604020202020204" pitchFamily="34" charset="0"/>
              <a:buChar char="•"/>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Usage property defines how the aggregate measurement is deployed. It can be deployed to InMemoryRealTime or StagedEntityStore.</a:t>
            </a:r>
          </a:p>
          <a:p>
            <a:pPr algn="l">
              <a:buFont typeface="Arial" panose="020B0604020202020204" pitchFamily="34" charset="0"/>
              <a:buChar char="•"/>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InMemoryRealTime uses Column store indexes of the SQL Server database to get real-time data.</a:t>
            </a:r>
          </a:p>
          <a:p>
            <a:pPr algn="l">
              <a:buFont typeface="Arial" panose="020B0604020202020204" pitchFamily="34" charset="0"/>
              <a:buChar char="•"/>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StagedEntityStore uses the Entity store that uses near real-time Power BI reporting.</a:t>
            </a:r>
            <a:endParaRPr lang="en-PK" sz="2400" dirty="0">
              <a:solidFill>
                <a:schemeClr val="tx1">
                  <a:lumMod val="95000"/>
                  <a:lumOff val="5000"/>
                </a:schemeClr>
              </a:solidFill>
            </a:endParaRPr>
          </a:p>
        </p:txBody>
      </p:sp>
      <p:pic>
        <p:nvPicPr>
          <p:cNvPr id="4" name="Picture 3">
            <a:extLst>
              <a:ext uri="{FF2B5EF4-FFF2-40B4-BE49-F238E27FC236}">
                <a16:creationId xmlns:a16="http://schemas.microsoft.com/office/drawing/2014/main" id="{991C8BA2-37FF-FF97-7BF4-00A1A712F714}"/>
              </a:ext>
            </a:extLst>
          </p:cNvPr>
          <p:cNvPicPr>
            <a:picLocks noChangeAspect="1"/>
          </p:cNvPicPr>
          <p:nvPr/>
        </p:nvPicPr>
        <p:blipFill>
          <a:blip r:embed="rId3"/>
          <a:stretch>
            <a:fillRect/>
          </a:stretch>
        </p:blipFill>
        <p:spPr>
          <a:xfrm>
            <a:off x="8618935" y="285101"/>
            <a:ext cx="3160893" cy="628779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01ECAA9F-DCA9-6A6E-96E6-356EC6EFB6BC}"/>
              </a:ext>
            </a:extLst>
          </p:cNvPr>
          <p:cNvPicPr>
            <a:picLocks noChangeAspect="1"/>
          </p:cNvPicPr>
          <p:nvPr/>
        </p:nvPicPr>
        <p:blipFill>
          <a:blip r:embed="rId4"/>
          <a:stretch>
            <a:fillRect/>
          </a:stretch>
        </p:blipFill>
        <p:spPr>
          <a:xfrm>
            <a:off x="676525" y="3633355"/>
            <a:ext cx="7105150" cy="3224645"/>
          </a:xfrm>
          <a:prstGeom prst="rect">
            <a:avLst/>
          </a:prstGeom>
        </p:spPr>
      </p:pic>
    </p:spTree>
    <p:extLst>
      <p:ext uri="{BB962C8B-B14F-4D97-AF65-F5344CB8AC3E}">
        <p14:creationId xmlns:p14="http://schemas.microsoft.com/office/powerpoint/2010/main" val="3928254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FF876-B031-2EC1-C2CF-FD272B8EB410}"/>
              </a:ext>
            </a:extLst>
          </p:cNvPr>
          <p:cNvSpPr>
            <a:spLocks noGrp="1"/>
          </p:cNvSpPr>
          <p:nvPr>
            <p:ph idx="1"/>
          </p:nvPr>
        </p:nvSpPr>
        <p:spPr>
          <a:xfrm>
            <a:off x="103909" y="176933"/>
            <a:ext cx="11921835" cy="6500957"/>
          </a:xfrm>
        </p:spPr>
        <p:txBody>
          <a:bodyPr>
            <a:normAutofit/>
          </a:bodyPr>
          <a:lstStyle/>
          <a:p>
            <a:r>
              <a:rPr lang="en-US" sz="2400" b="1" i="0" dirty="0">
                <a:solidFill>
                  <a:schemeClr val="tx1">
                    <a:lumMod val="95000"/>
                    <a:lumOff val="5000"/>
                  </a:schemeClr>
                </a:solidFill>
                <a:effectLst/>
                <a:latin typeface="Segoe UI" panose="020B0502040204020203" pitchFamily="34" charset="0"/>
              </a:rPr>
              <a:t>Create a new project in Visual studio</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Open Visual Studio as an Administrator and under Get started, select </a:t>
            </a:r>
            <a:r>
              <a:rPr lang="en-US" sz="1600" b="1" i="0" dirty="0">
                <a:solidFill>
                  <a:schemeClr val="tx1">
                    <a:lumMod val="95000"/>
                    <a:lumOff val="5000"/>
                  </a:schemeClr>
                </a:solidFill>
                <a:effectLst/>
                <a:latin typeface="Segoe UI" panose="020B0502040204020203" pitchFamily="34" charset="0"/>
              </a:rPr>
              <a:t>Create a new project</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In the search box, type </a:t>
            </a:r>
            <a:r>
              <a:rPr lang="en-US" sz="1600" b="1" i="0" dirty="0">
                <a:solidFill>
                  <a:schemeClr val="tx1">
                    <a:lumMod val="95000"/>
                    <a:lumOff val="5000"/>
                  </a:schemeClr>
                </a:solidFill>
                <a:effectLst/>
                <a:latin typeface="Segoe UI" panose="020B0502040204020203" pitchFamily="34" charset="0"/>
              </a:rPr>
              <a:t>Finance Operation</a:t>
            </a:r>
            <a:r>
              <a:rPr lang="en-US" sz="1600" b="0" i="0" dirty="0">
                <a:solidFill>
                  <a:schemeClr val="tx1">
                    <a:lumMod val="95000"/>
                    <a:lumOff val="5000"/>
                  </a:schemeClr>
                </a:solidFill>
                <a:effectLst/>
                <a:latin typeface="Segoe UI" panose="020B0502040204020203" pitchFamily="34" charset="0"/>
              </a:rPr>
              <a:t> and select the template for finance and operations project and select </a:t>
            </a:r>
            <a:r>
              <a:rPr lang="en-US" sz="1600" b="1" i="0" dirty="0">
                <a:solidFill>
                  <a:schemeClr val="tx1">
                    <a:lumMod val="95000"/>
                    <a:lumOff val="5000"/>
                  </a:schemeClr>
                </a:solidFill>
                <a:effectLst/>
                <a:latin typeface="Segoe UI" panose="020B0502040204020203" pitchFamily="34" charset="0"/>
              </a:rPr>
              <a:t>Next</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Name your Project </a:t>
            </a:r>
            <a:r>
              <a:rPr lang="en-US" sz="1600" b="1" i="0" dirty="0" err="1">
                <a:solidFill>
                  <a:schemeClr val="tx1">
                    <a:lumMod val="95000"/>
                    <a:lumOff val="5000"/>
                  </a:schemeClr>
                </a:solidFill>
                <a:effectLst/>
                <a:latin typeface="Segoe UI" panose="020B0502040204020203" pitchFamily="34" charset="0"/>
              </a:rPr>
              <a:t>NewKPI</a:t>
            </a:r>
            <a:r>
              <a:rPr lang="en-US" sz="1600" b="0" i="0" dirty="0">
                <a:solidFill>
                  <a:schemeClr val="tx1">
                    <a:lumMod val="95000"/>
                    <a:lumOff val="5000"/>
                  </a:schemeClr>
                </a:solidFill>
                <a:effectLst/>
                <a:latin typeface="Segoe UI" panose="020B0502040204020203" pitchFamily="34" charset="0"/>
              </a:rPr>
              <a:t> and select </a:t>
            </a:r>
            <a:r>
              <a:rPr lang="en-US" sz="1600" b="1" i="0" dirty="0">
                <a:solidFill>
                  <a:schemeClr val="tx1">
                    <a:lumMod val="95000"/>
                    <a:lumOff val="5000"/>
                  </a:schemeClr>
                </a:solidFill>
                <a:effectLst/>
                <a:latin typeface="Segoe UI" panose="020B0502040204020203" pitchFamily="34" charset="0"/>
              </a:rPr>
              <a:t>Create</a:t>
            </a:r>
            <a:r>
              <a:rPr lang="en-US" sz="1600" b="0" i="0" dirty="0">
                <a:solidFill>
                  <a:schemeClr val="tx1">
                    <a:lumMod val="95000"/>
                    <a:lumOff val="5000"/>
                  </a:schemeClr>
                </a:solidFill>
                <a:effectLst/>
                <a:latin typeface="Segoe UI" panose="020B0502040204020203" pitchFamily="34" charset="0"/>
              </a:rPr>
              <a:t> at the bottom of the page. This will create your </a:t>
            </a:r>
            <a:r>
              <a:rPr lang="en-US" sz="1600" b="1" i="0" dirty="0" err="1">
                <a:solidFill>
                  <a:schemeClr val="tx1">
                    <a:lumMod val="95000"/>
                    <a:lumOff val="5000"/>
                  </a:schemeClr>
                </a:solidFill>
                <a:effectLst/>
                <a:latin typeface="Segoe UI" panose="020B0502040204020203" pitchFamily="34" charset="0"/>
              </a:rPr>
              <a:t>NewKPI</a:t>
            </a:r>
            <a:r>
              <a:rPr lang="en-US" sz="1600" b="0" i="0" dirty="0">
                <a:solidFill>
                  <a:schemeClr val="tx1">
                    <a:lumMod val="95000"/>
                    <a:lumOff val="5000"/>
                  </a:schemeClr>
                </a:solidFill>
                <a:effectLst/>
                <a:latin typeface="Segoe UI" panose="020B0502040204020203" pitchFamily="34" charset="0"/>
              </a:rPr>
              <a:t> project.</a:t>
            </a:r>
            <a:endParaRPr lang="en-US" sz="2800" b="1" i="0" dirty="0">
              <a:solidFill>
                <a:schemeClr val="tx1">
                  <a:lumMod val="95000"/>
                  <a:lumOff val="5000"/>
                </a:schemeClr>
              </a:solidFill>
              <a:effectLst/>
              <a:latin typeface="Segoe UI" panose="020B0502040204020203" pitchFamily="34" charset="0"/>
            </a:endParaRPr>
          </a:p>
          <a:p>
            <a:pPr>
              <a:lnSpc>
                <a:spcPct val="150000"/>
              </a:lnSpc>
            </a:pPr>
            <a:r>
              <a:rPr lang="en-US" sz="2400" b="1" i="0" dirty="0">
                <a:solidFill>
                  <a:schemeClr val="tx1">
                    <a:lumMod val="95000"/>
                    <a:lumOff val="5000"/>
                  </a:schemeClr>
                </a:solidFill>
                <a:effectLst/>
                <a:latin typeface="Segoe UI" panose="020B0502040204020203" pitchFamily="34" charset="0"/>
              </a:rPr>
              <a:t>Create aggregate measurements</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In the </a:t>
            </a:r>
            <a:r>
              <a:rPr lang="en-US" sz="1600" b="1" i="0" dirty="0">
                <a:solidFill>
                  <a:schemeClr val="accent1">
                    <a:lumMod val="75000"/>
                  </a:schemeClr>
                </a:solidFill>
                <a:effectLst/>
                <a:latin typeface="Segoe UI" panose="020B0502040204020203" pitchFamily="34" charset="0"/>
              </a:rPr>
              <a:t>Solution explorer</a:t>
            </a:r>
            <a:r>
              <a:rPr lang="en-US" sz="1600" b="0" i="0" dirty="0">
                <a:solidFill>
                  <a:schemeClr val="tx1">
                    <a:lumMod val="95000"/>
                    <a:lumOff val="5000"/>
                  </a:schemeClr>
                </a:solidFill>
                <a:effectLst/>
                <a:latin typeface="Segoe UI" panose="020B0502040204020203" pitchFamily="34" charset="0"/>
              </a:rPr>
              <a:t>, right-click your project and select </a:t>
            </a:r>
            <a:r>
              <a:rPr lang="en-US" sz="1600" b="1" i="0" dirty="0">
                <a:solidFill>
                  <a:schemeClr val="accent1">
                    <a:lumMod val="75000"/>
                  </a:schemeClr>
                </a:solidFill>
                <a:effectLst/>
                <a:latin typeface="Segoe UI" panose="020B0502040204020203" pitchFamily="34" charset="0"/>
              </a:rPr>
              <a:t>Add New &gt; New item</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Under</a:t>
            </a:r>
            <a:r>
              <a:rPr lang="en-US" sz="1600" b="0" i="0" dirty="0">
                <a:solidFill>
                  <a:schemeClr val="accent1">
                    <a:lumMod val="75000"/>
                  </a:schemeClr>
                </a:solidFill>
                <a:effectLst/>
                <a:latin typeface="Segoe UI" panose="020B0502040204020203" pitchFamily="34" charset="0"/>
              </a:rPr>
              <a:t> </a:t>
            </a:r>
            <a:r>
              <a:rPr lang="en-US" sz="1600" b="1" i="0" dirty="0">
                <a:solidFill>
                  <a:schemeClr val="accent1">
                    <a:lumMod val="75000"/>
                  </a:schemeClr>
                </a:solidFill>
                <a:effectLst/>
                <a:latin typeface="Segoe UI" panose="020B0502040204020203" pitchFamily="34" charset="0"/>
              </a:rPr>
              <a:t>Dynamics 365 Items</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select</a:t>
            </a:r>
            <a:r>
              <a:rPr lang="en-US" sz="1600" b="0" i="0" dirty="0">
                <a:solidFill>
                  <a:schemeClr val="accent1"/>
                </a:solidFill>
                <a:effectLst/>
                <a:latin typeface="Segoe UI" panose="020B0502040204020203" pitchFamily="34" charset="0"/>
              </a:rPr>
              <a:t> </a:t>
            </a:r>
            <a:r>
              <a:rPr lang="en-US" sz="1600" b="1" i="0" dirty="0">
                <a:solidFill>
                  <a:schemeClr val="accent1">
                    <a:lumMod val="75000"/>
                  </a:schemeClr>
                </a:solidFill>
                <a:effectLst/>
                <a:latin typeface="Segoe UI" panose="020B0502040204020203" pitchFamily="34" charset="0"/>
              </a:rPr>
              <a:t>Analytics &gt; Aggregate Measurement</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Open </a:t>
            </a:r>
            <a:r>
              <a:rPr lang="en-US" sz="1600" b="1" i="0" dirty="0">
                <a:solidFill>
                  <a:schemeClr val="accent1">
                    <a:lumMod val="75000"/>
                  </a:schemeClr>
                </a:solidFill>
                <a:effectLst/>
                <a:latin typeface="Segoe UI" panose="020B0502040204020203" pitchFamily="34" charset="0"/>
              </a:rPr>
              <a:t>Application Explorer</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by going to </a:t>
            </a:r>
            <a:r>
              <a:rPr lang="en-US" sz="1600" b="1" i="0" dirty="0">
                <a:solidFill>
                  <a:schemeClr val="accent1">
                    <a:lumMod val="75000"/>
                  </a:schemeClr>
                </a:solidFill>
                <a:effectLst/>
                <a:latin typeface="Segoe UI" panose="020B0502040204020203" pitchFamily="34" charset="0"/>
              </a:rPr>
              <a:t>View &gt; Application Explorer</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if it does not already show up on your page.</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Go to </a:t>
            </a:r>
            <a:r>
              <a:rPr lang="en-US" sz="1600" b="1" i="0" dirty="0">
                <a:solidFill>
                  <a:schemeClr val="accent1">
                    <a:lumMod val="75000"/>
                  </a:schemeClr>
                </a:solidFill>
                <a:effectLst/>
                <a:latin typeface="Segoe UI" panose="020B0502040204020203" pitchFamily="34" charset="0"/>
              </a:rPr>
              <a:t>Data Model &gt; Views</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and select the </a:t>
            </a:r>
            <a:r>
              <a:rPr lang="en-US" sz="1600" b="1" i="0" dirty="0" err="1">
                <a:solidFill>
                  <a:schemeClr val="accent1">
                    <a:lumMod val="75000"/>
                  </a:schemeClr>
                </a:solidFill>
                <a:effectLst/>
                <a:latin typeface="Segoe UI" panose="020B0502040204020203" pitchFamily="34" charset="0"/>
              </a:rPr>
              <a:t>FMVehicleExtendedView</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view to create measurements. Because the project model is Fleet Management the </a:t>
            </a:r>
            <a:r>
              <a:rPr lang="en-US" sz="1600" b="1" i="0" dirty="0" err="1">
                <a:solidFill>
                  <a:schemeClr val="accent1">
                    <a:lumMod val="75000"/>
                  </a:schemeClr>
                </a:solidFill>
                <a:effectLst/>
                <a:latin typeface="Segoe UI" panose="020B0502040204020203" pitchFamily="34" charset="0"/>
              </a:rPr>
              <a:t>FMVehicleExtendedView</a:t>
            </a:r>
            <a:r>
              <a:rPr lang="en-US" sz="1600" b="0" i="0" dirty="0">
                <a:solidFill>
                  <a:schemeClr val="tx1">
                    <a:lumMod val="95000"/>
                    <a:lumOff val="5000"/>
                  </a:schemeClr>
                </a:solidFill>
                <a:effectLst/>
                <a:latin typeface="Segoe UI" panose="020B0502040204020203" pitchFamily="34" charset="0"/>
              </a:rPr>
              <a:t> view is compatible.</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Drag and drop the</a:t>
            </a:r>
            <a:r>
              <a:rPr lang="en-US" sz="1600" b="0" i="0" dirty="0">
                <a:solidFill>
                  <a:schemeClr val="accent1"/>
                </a:solidFill>
                <a:effectLst/>
                <a:latin typeface="Segoe UI" panose="020B0502040204020203" pitchFamily="34" charset="0"/>
              </a:rPr>
              <a:t> </a:t>
            </a:r>
            <a:r>
              <a:rPr lang="en-US" sz="1600" b="1" i="0" dirty="0" err="1">
                <a:solidFill>
                  <a:schemeClr val="accent1">
                    <a:lumMod val="75000"/>
                  </a:schemeClr>
                </a:solidFill>
                <a:effectLst/>
                <a:latin typeface="Segoe UI" panose="020B0502040204020203" pitchFamily="34" charset="0"/>
              </a:rPr>
              <a:t>FMVehicleExtendedView</a:t>
            </a:r>
            <a:r>
              <a:rPr lang="en-US" sz="1600" b="0" i="0" dirty="0">
                <a:solidFill>
                  <a:schemeClr val="accent1"/>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view in the </a:t>
            </a:r>
            <a:r>
              <a:rPr lang="en-US" sz="1600" b="1" i="0" dirty="0">
                <a:solidFill>
                  <a:schemeClr val="accent1">
                    <a:lumMod val="75000"/>
                  </a:schemeClr>
                </a:solidFill>
                <a:effectLst/>
                <a:latin typeface="Segoe UI" panose="020B0502040204020203" pitchFamily="34" charset="0"/>
              </a:rPr>
              <a:t>MeasureGroup1</a:t>
            </a:r>
            <a:r>
              <a:rPr lang="en-US" sz="1600" b="0" i="0" dirty="0">
                <a:solidFill>
                  <a:schemeClr val="accent1"/>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group for the </a:t>
            </a:r>
            <a:r>
              <a:rPr lang="en-US" sz="1600" b="1" i="0" dirty="0">
                <a:solidFill>
                  <a:schemeClr val="accent1">
                    <a:lumMod val="75000"/>
                  </a:schemeClr>
                </a:solidFill>
                <a:effectLst/>
                <a:latin typeface="Segoe UI" panose="020B0502040204020203" pitchFamily="34" charset="0"/>
              </a:rPr>
              <a:t>Aggregate</a:t>
            </a:r>
            <a:r>
              <a:rPr lang="en-US" sz="1600" b="0" i="0" dirty="0">
                <a:solidFill>
                  <a:schemeClr val="tx1">
                    <a:lumMod val="95000"/>
                    <a:lumOff val="5000"/>
                  </a:schemeClr>
                </a:solidFill>
                <a:effectLst/>
                <a:latin typeface="Segoe UI" panose="020B0502040204020203" pitchFamily="34" charset="0"/>
              </a:rPr>
              <a:t> measure.</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In the </a:t>
            </a:r>
            <a:r>
              <a:rPr lang="en-US" sz="1600" b="1" i="0" dirty="0">
                <a:solidFill>
                  <a:schemeClr val="accent1">
                    <a:lumMod val="75000"/>
                  </a:schemeClr>
                </a:solidFill>
                <a:effectLst/>
                <a:latin typeface="Segoe UI" panose="020B0502040204020203" pitchFamily="34" charset="0"/>
              </a:rPr>
              <a:t>Dimensions</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group, right click on </a:t>
            </a:r>
            <a:r>
              <a:rPr lang="en-US" sz="1600" b="1" i="0" dirty="0">
                <a:solidFill>
                  <a:schemeClr val="accent1">
                    <a:lumMod val="75000"/>
                  </a:schemeClr>
                </a:solidFill>
                <a:effectLst/>
                <a:latin typeface="Segoe UI" panose="020B0502040204020203" pitchFamily="34" charset="0"/>
              </a:rPr>
              <a:t>Date</a:t>
            </a:r>
            <a:r>
              <a:rPr lang="en-US" sz="1600" b="0" i="0" dirty="0">
                <a:solidFill>
                  <a:schemeClr val="tx1">
                    <a:lumMod val="95000"/>
                    <a:lumOff val="5000"/>
                  </a:schemeClr>
                </a:solidFill>
                <a:effectLst/>
                <a:latin typeface="Segoe UI" panose="020B0502040204020203" pitchFamily="34" charset="0"/>
              </a:rPr>
              <a:t> and select</a:t>
            </a:r>
            <a:r>
              <a:rPr lang="en-US" sz="1600" b="0" i="0" dirty="0">
                <a:solidFill>
                  <a:schemeClr val="accent1">
                    <a:lumMod val="75000"/>
                  </a:schemeClr>
                </a:solidFill>
                <a:effectLst/>
                <a:latin typeface="Segoe UI" panose="020B0502040204020203" pitchFamily="34" charset="0"/>
              </a:rPr>
              <a:t> </a:t>
            </a:r>
            <a:r>
              <a:rPr lang="en-US" sz="1600" b="1" i="0" dirty="0">
                <a:solidFill>
                  <a:schemeClr val="accent1">
                    <a:lumMod val="75000"/>
                  </a:schemeClr>
                </a:solidFill>
                <a:effectLst/>
                <a:latin typeface="Segoe UI" panose="020B0502040204020203" pitchFamily="34" charset="0"/>
              </a:rPr>
              <a:t>Delete</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hlinkClick r:id="rId2"/>
              </a:rPr>
              <a:t>Read more..</a:t>
            </a:r>
            <a:endParaRPr lang="en-US" sz="1600" b="0" i="0" dirty="0">
              <a:solidFill>
                <a:srgbClr val="002060"/>
              </a:solidFill>
              <a:effectLst/>
              <a:latin typeface="Segoe UI" panose="020B0502040204020203" pitchFamily="34" charset="0"/>
            </a:endParaRPr>
          </a:p>
          <a:p>
            <a:pPr>
              <a:lnSpc>
                <a:spcPct val="150000"/>
              </a:lnSpc>
            </a:pPr>
            <a:endParaRPr lang="en-US" sz="2000" b="1" i="0" dirty="0">
              <a:solidFill>
                <a:schemeClr val="tx1">
                  <a:lumMod val="95000"/>
                  <a:lumOff val="5000"/>
                </a:schemeClr>
              </a:solidFill>
              <a:effectLst/>
              <a:latin typeface="Segoe UI" panose="020B0502040204020203" pitchFamily="34" charset="0"/>
            </a:endParaRPr>
          </a:p>
          <a:p>
            <a:endParaRPr lang="en-US" sz="1800" b="1" i="0" dirty="0">
              <a:solidFill>
                <a:schemeClr val="tx1">
                  <a:lumMod val="95000"/>
                  <a:lumOff val="5000"/>
                </a:schemeClr>
              </a:solidFill>
              <a:effectLst/>
              <a:latin typeface="Segoe UI" panose="020B0502040204020203" pitchFamily="34" charset="0"/>
            </a:endParaRPr>
          </a:p>
          <a:p>
            <a:endParaRPr lang="en-US" sz="1800" b="1" i="0" dirty="0">
              <a:solidFill>
                <a:schemeClr val="tx1">
                  <a:lumMod val="95000"/>
                  <a:lumOff val="5000"/>
                </a:schemeClr>
              </a:solidFill>
              <a:effectLst/>
              <a:latin typeface="Segoe UI" panose="020B0502040204020203" pitchFamily="34" charset="0"/>
            </a:endParaRPr>
          </a:p>
          <a:p>
            <a:endParaRPr lang="en-US" sz="1800" b="1" i="0" dirty="0">
              <a:solidFill>
                <a:schemeClr val="tx1">
                  <a:lumMod val="95000"/>
                  <a:lumOff val="5000"/>
                </a:schemeClr>
              </a:solidFill>
              <a:effectLst/>
              <a:latin typeface="Segoe UI" panose="020B0502040204020203" pitchFamily="34" charset="0"/>
            </a:endParaRPr>
          </a:p>
          <a:p>
            <a:endParaRPr lang="en-US" sz="2000" b="1" i="0" dirty="0">
              <a:solidFill>
                <a:schemeClr val="tx1">
                  <a:lumMod val="95000"/>
                  <a:lumOff val="5000"/>
                </a:schemeClr>
              </a:solidFill>
              <a:effectLst/>
              <a:latin typeface="Segoe UI" panose="020B0502040204020203" pitchFamily="34" charset="0"/>
            </a:endParaRPr>
          </a:p>
          <a:p>
            <a:endParaRPr lang="en-US" sz="2000" b="1" i="0" dirty="0">
              <a:solidFill>
                <a:schemeClr val="tx1">
                  <a:lumMod val="95000"/>
                  <a:lumOff val="5000"/>
                </a:schemeClr>
              </a:solidFill>
              <a:effectLst/>
              <a:latin typeface="Segoe UI" panose="020B0502040204020203" pitchFamily="34" charset="0"/>
            </a:endParaRPr>
          </a:p>
          <a:p>
            <a:endParaRPr lang="en-PK" dirty="0"/>
          </a:p>
        </p:txBody>
      </p:sp>
    </p:spTree>
    <p:extLst>
      <p:ext uri="{BB962C8B-B14F-4D97-AF65-F5344CB8AC3E}">
        <p14:creationId xmlns:p14="http://schemas.microsoft.com/office/powerpoint/2010/main" val="349370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AE0813-97CF-A6D7-A4F2-994A5CE575DC}"/>
              </a:ext>
            </a:extLst>
          </p:cNvPr>
          <p:cNvSpPr>
            <a:spLocks noGrp="1"/>
          </p:cNvSpPr>
          <p:nvPr>
            <p:ph idx="1"/>
          </p:nvPr>
        </p:nvSpPr>
        <p:spPr>
          <a:xfrm>
            <a:off x="89095" y="123435"/>
            <a:ext cx="5632832" cy="3575730"/>
          </a:xfrm>
        </p:spPr>
        <p:txBody>
          <a:bodyPr>
            <a:normAutofit/>
          </a:bodyPr>
          <a:lstStyle/>
          <a:p>
            <a:pPr marL="0" indent="0">
              <a:buNone/>
            </a:pPr>
            <a:r>
              <a:rPr lang="en-US" sz="2000" b="1" i="0" dirty="0">
                <a:effectLst/>
                <a:latin typeface="Segoe UI" panose="020B0502040204020203" pitchFamily="34" charset="0"/>
              </a:rPr>
              <a:t>Create model dimension references</a:t>
            </a:r>
          </a:p>
          <a:p>
            <a:pPr algn="l"/>
            <a:r>
              <a:rPr lang="en-US" sz="1400" b="0" i="0" dirty="0">
                <a:effectLst/>
                <a:latin typeface="Segoe UI" panose="020B0502040204020203" pitchFamily="34" charset="0"/>
              </a:rPr>
              <a:t>To create model dimension references, follow these steps:</a:t>
            </a:r>
          </a:p>
          <a:p>
            <a:pPr algn="l">
              <a:buFont typeface="+mj-lt"/>
              <a:buAutoNum type="arabicPeriod"/>
            </a:pPr>
            <a:r>
              <a:rPr lang="en-US" sz="1400" b="0" i="0" dirty="0">
                <a:effectLst/>
                <a:latin typeface="Segoe UI" panose="020B0502040204020203" pitchFamily="34" charset="0"/>
              </a:rPr>
              <a:t>From the Solution Explorer, drag and drop the Aggregate dimension into the Aggregate measurement's </a:t>
            </a:r>
            <a:r>
              <a:rPr lang="en-US" sz="1400" b="1" i="0" dirty="0">
                <a:solidFill>
                  <a:schemeClr val="accent1">
                    <a:lumMod val="50000"/>
                  </a:schemeClr>
                </a:solidFill>
                <a:effectLst/>
                <a:latin typeface="Segoe UI" panose="020B0502040204020203" pitchFamily="34" charset="0"/>
              </a:rPr>
              <a:t>Dimension</a:t>
            </a:r>
            <a:r>
              <a:rPr lang="en-US" sz="1400" b="0" i="0" dirty="0">
                <a:solidFill>
                  <a:schemeClr val="accent1">
                    <a:lumMod val="50000"/>
                  </a:schemeClr>
                </a:solidFill>
                <a:effectLst/>
                <a:latin typeface="Segoe UI" panose="020B0502040204020203" pitchFamily="34" charset="0"/>
              </a:rPr>
              <a:t> </a:t>
            </a:r>
            <a:r>
              <a:rPr lang="en-US" sz="1400" b="0" i="0" dirty="0">
                <a:effectLst/>
                <a:latin typeface="Segoe UI" panose="020B0502040204020203" pitchFamily="34" charset="0"/>
              </a:rPr>
              <a:t>node in the middle of the page.</a:t>
            </a:r>
          </a:p>
          <a:p>
            <a:pPr algn="l">
              <a:buFont typeface="+mj-lt"/>
              <a:buAutoNum type="arabicPeriod"/>
            </a:pPr>
            <a:r>
              <a:rPr lang="en-US" sz="1400" b="0" i="0" dirty="0">
                <a:effectLst/>
                <a:latin typeface="Segoe UI" panose="020B0502040204020203" pitchFamily="34" charset="0"/>
              </a:rPr>
              <a:t>Right-click the</a:t>
            </a:r>
            <a:r>
              <a:rPr lang="en-US" sz="1400" b="0" i="0" dirty="0">
                <a:solidFill>
                  <a:schemeClr val="accent1">
                    <a:lumMod val="50000"/>
                  </a:schemeClr>
                </a:solidFill>
                <a:effectLst/>
                <a:latin typeface="Segoe UI" panose="020B0502040204020203" pitchFamily="34" charset="0"/>
              </a:rPr>
              <a:t> </a:t>
            </a:r>
            <a:r>
              <a:rPr lang="en-US" sz="1400" b="1" i="0" dirty="0">
                <a:solidFill>
                  <a:schemeClr val="accent1">
                    <a:lumMod val="50000"/>
                  </a:schemeClr>
                </a:solidFill>
                <a:effectLst/>
                <a:latin typeface="Segoe UI" panose="020B0502040204020203" pitchFamily="34" charset="0"/>
              </a:rPr>
              <a:t>Dimension</a:t>
            </a:r>
            <a:r>
              <a:rPr lang="en-US" sz="1400" b="0" i="0" dirty="0">
                <a:solidFill>
                  <a:schemeClr val="accent1">
                    <a:lumMod val="50000"/>
                  </a:schemeClr>
                </a:solidFill>
                <a:effectLst/>
                <a:latin typeface="Segoe UI" panose="020B0502040204020203" pitchFamily="34" charset="0"/>
              </a:rPr>
              <a:t> </a:t>
            </a:r>
            <a:r>
              <a:rPr lang="en-US" sz="1400" b="0" i="0" dirty="0">
                <a:effectLst/>
                <a:latin typeface="Segoe UI" panose="020B0502040204020203" pitchFamily="34" charset="0"/>
              </a:rPr>
              <a:t>node and select </a:t>
            </a:r>
            <a:r>
              <a:rPr lang="en-US" sz="1400" b="1" i="0" dirty="0">
                <a:solidFill>
                  <a:schemeClr val="accent1">
                    <a:lumMod val="50000"/>
                  </a:schemeClr>
                </a:solidFill>
                <a:effectLst/>
                <a:latin typeface="Segoe UI" panose="020B0502040204020203" pitchFamily="34" charset="0"/>
              </a:rPr>
              <a:t>New Dimension </a:t>
            </a:r>
            <a:r>
              <a:rPr lang="en-US" sz="1400" i="0" dirty="0">
                <a:effectLst/>
                <a:latin typeface="Segoe UI" panose="020B0502040204020203" pitchFamily="34" charset="0"/>
              </a:rPr>
              <a:t>and</a:t>
            </a:r>
            <a:r>
              <a:rPr lang="en-US" sz="1400" b="0" i="0" dirty="0">
                <a:effectLst/>
                <a:latin typeface="Segoe UI" panose="020B0502040204020203" pitchFamily="34" charset="0"/>
              </a:rPr>
              <a:t> rename the new dimension.</a:t>
            </a:r>
          </a:p>
          <a:p>
            <a:pPr algn="l">
              <a:buFont typeface="+mj-lt"/>
              <a:buAutoNum type="arabicPeriod"/>
            </a:pPr>
            <a:r>
              <a:rPr lang="en-US" sz="1400" b="0" i="0" dirty="0">
                <a:effectLst/>
                <a:latin typeface="Segoe UI" panose="020B0502040204020203" pitchFamily="34" charset="0"/>
              </a:rPr>
              <a:t>Select the newly created dimension, and then right-click and select </a:t>
            </a:r>
            <a:r>
              <a:rPr lang="en-US" sz="1400" b="1" i="0" dirty="0">
                <a:solidFill>
                  <a:schemeClr val="accent1">
                    <a:lumMod val="50000"/>
                  </a:schemeClr>
                </a:solidFill>
                <a:effectLst/>
                <a:latin typeface="Segoe UI" panose="020B0502040204020203" pitchFamily="34" charset="0"/>
              </a:rPr>
              <a:t>New relation</a:t>
            </a:r>
            <a:r>
              <a:rPr lang="en-US" sz="1400" b="0" i="0" dirty="0">
                <a:effectLst/>
                <a:latin typeface="Segoe UI" panose="020B0502040204020203" pitchFamily="34" charset="0"/>
              </a:rPr>
              <a:t>.</a:t>
            </a:r>
          </a:p>
          <a:p>
            <a:pPr algn="l">
              <a:buFont typeface="+mj-lt"/>
              <a:buAutoNum type="arabicPeriod"/>
            </a:pPr>
            <a:r>
              <a:rPr lang="en-US" sz="1400" b="0" i="0" dirty="0">
                <a:effectLst/>
                <a:latin typeface="Segoe UI" panose="020B0502040204020203" pitchFamily="34" charset="0"/>
              </a:rPr>
              <a:t>Name the new relation and change the</a:t>
            </a:r>
            <a:r>
              <a:rPr lang="en-US" sz="1400" b="0" i="0" dirty="0">
                <a:solidFill>
                  <a:schemeClr val="accent1">
                    <a:lumMod val="50000"/>
                  </a:schemeClr>
                </a:solidFill>
                <a:effectLst/>
                <a:latin typeface="Segoe UI" panose="020B0502040204020203" pitchFamily="34" charset="0"/>
              </a:rPr>
              <a:t> </a:t>
            </a:r>
            <a:r>
              <a:rPr lang="en-US" sz="1400" b="1" i="0" dirty="0">
                <a:solidFill>
                  <a:schemeClr val="accent1">
                    <a:lumMod val="50000"/>
                  </a:schemeClr>
                </a:solidFill>
                <a:effectLst/>
                <a:latin typeface="Segoe UI" panose="020B0502040204020203" pitchFamily="34" charset="0"/>
              </a:rPr>
              <a:t>Dimension attribute</a:t>
            </a:r>
            <a:r>
              <a:rPr lang="en-US" sz="1400" b="0" i="0" dirty="0">
                <a:solidFill>
                  <a:schemeClr val="accent1">
                    <a:lumMod val="50000"/>
                  </a:schemeClr>
                </a:solidFill>
                <a:effectLst/>
                <a:latin typeface="Segoe UI" panose="020B0502040204020203" pitchFamily="34" charset="0"/>
              </a:rPr>
              <a:t> </a:t>
            </a:r>
            <a:r>
              <a:rPr lang="en-US" sz="1400" b="0" i="0" dirty="0">
                <a:effectLst/>
                <a:latin typeface="Segoe UI" panose="020B0502040204020203" pitchFamily="34" charset="0"/>
              </a:rPr>
              <a:t>to </a:t>
            </a:r>
            <a:r>
              <a:rPr lang="en-US" sz="1400" b="1" i="0" dirty="0">
                <a:solidFill>
                  <a:schemeClr val="accent1">
                    <a:lumMod val="50000"/>
                  </a:schemeClr>
                </a:solidFill>
                <a:effectLst/>
                <a:latin typeface="Segoe UI" panose="020B0502040204020203" pitchFamily="34" charset="0"/>
              </a:rPr>
              <a:t>Model</a:t>
            </a:r>
            <a:r>
              <a:rPr lang="en-US" sz="1400" b="0" i="0" dirty="0">
                <a:effectLst/>
                <a:latin typeface="Segoe UI" panose="020B0502040204020203" pitchFamily="34" charset="0"/>
              </a:rPr>
              <a:t>.</a:t>
            </a:r>
          </a:p>
          <a:p>
            <a:pPr algn="l">
              <a:buFont typeface="+mj-lt"/>
              <a:buAutoNum type="arabicPeriod"/>
            </a:pPr>
            <a:r>
              <a:rPr lang="en-US" sz="1400" b="0" i="0" dirty="0">
                <a:effectLst/>
                <a:latin typeface="Segoe UI" panose="020B0502040204020203" pitchFamily="34" charset="0"/>
              </a:rPr>
              <a:t>In the child node, set the </a:t>
            </a:r>
            <a:r>
              <a:rPr lang="en-US" sz="1400" b="1" i="0" dirty="0">
                <a:solidFill>
                  <a:schemeClr val="accent1">
                    <a:lumMod val="50000"/>
                  </a:schemeClr>
                </a:solidFill>
                <a:effectLst/>
                <a:latin typeface="Segoe UI" panose="020B0502040204020203" pitchFamily="34" charset="0"/>
              </a:rPr>
              <a:t>Related</a:t>
            </a:r>
            <a:r>
              <a:rPr lang="en-US" sz="1400" b="0" i="0" dirty="0">
                <a:solidFill>
                  <a:schemeClr val="accent1">
                    <a:lumMod val="50000"/>
                  </a:schemeClr>
                </a:solidFill>
                <a:effectLst/>
                <a:latin typeface="Segoe UI" panose="020B0502040204020203" pitchFamily="34" charset="0"/>
              </a:rPr>
              <a:t> </a:t>
            </a:r>
            <a:r>
              <a:rPr lang="en-US" sz="1400" b="0" i="0" dirty="0">
                <a:effectLst/>
                <a:latin typeface="Segoe UI" panose="020B0502040204020203" pitchFamily="34" charset="0"/>
              </a:rPr>
              <a:t>field property to </a:t>
            </a:r>
            <a:r>
              <a:rPr lang="en-US" sz="1400" b="1" i="0" dirty="0">
                <a:solidFill>
                  <a:schemeClr val="accent1">
                    <a:lumMod val="50000"/>
                  </a:schemeClr>
                </a:solidFill>
                <a:effectLst/>
                <a:latin typeface="Segoe UI" panose="020B0502040204020203" pitchFamily="34" charset="0"/>
              </a:rPr>
              <a:t>Model</a:t>
            </a:r>
            <a:r>
              <a:rPr lang="en-US" sz="1400" b="0" i="0" dirty="0">
                <a:solidFill>
                  <a:schemeClr val="accent1">
                    <a:lumMod val="50000"/>
                  </a:schemeClr>
                </a:solidFill>
                <a:effectLst/>
                <a:latin typeface="Segoe UI" panose="020B0502040204020203" pitchFamily="34" charset="0"/>
              </a:rPr>
              <a:t>.</a:t>
            </a:r>
          </a:p>
          <a:p>
            <a:pPr algn="l">
              <a:buFont typeface="+mj-lt"/>
              <a:buAutoNum type="arabicPeriod"/>
            </a:pPr>
            <a:r>
              <a:rPr lang="en-US" sz="1400" b="0" i="0" dirty="0">
                <a:effectLst/>
                <a:latin typeface="Segoe UI" panose="020B0502040204020203" pitchFamily="34" charset="0"/>
              </a:rPr>
              <a:t>Save all and </a:t>
            </a:r>
            <a:r>
              <a:rPr lang="en-US" sz="1400" b="1" i="0" dirty="0">
                <a:solidFill>
                  <a:schemeClr val="accent1">
                    <a:lumMod val="50000"/>
                  </a:schemeClr>
                </a:solidFill>
                <a:effectLst/>
                <a:latin typeface="Segoe UI" panose="020B0502040204020203" pitchFamily="34" charset="0"/>
              </a:rPr>
              <a:t>Build</a:t>
            </a:r>
            <a:r>
              <a:rPr lang="en-US" sz="1400" b="0" i="0" dirty="0">
                <a:solidFill>
                  <a:schemeClr val="accent1">
                    <a:lumMod val="50000"/>
                  </a:schemeClr>
                </a:solidFill>
                <a:effectLst/>
                <a:latin typeface="Segoe UI" panose="020B0502040204020203" pitchFamily="34" charset="0"/>
              </a:rPr>
              <a:t>.</a:t>
            </a:r>
          </a:p>
          <a:p>
            <a:pPr marL="0" indent="0" algn="l">
              <a:buNone/>
            </a:pPr>
            <a:endParaRPr lang="en-US" sz="1400" b="0" i="0" dirty="0">
              <a:solidFill>
                <a:schemeClr val="accent1">
                  <a:lumMod val="50000"/>
                </a:schemeClr>
              </a:solidFill>
              <a:effectLst/>
              <a:latin typeface="Segoe UI" panose="020B0502040204020203" pitchFamily="34" charset="0"/>
            </a:endParaRPr>
          </a:p>
          <a:p>
            <a:endParaRPr lang="en-PK" sz="2000" dirty="0"/>
          </a:p>
        </p:txBody>
      </p:sp>
      <p:sp>
        <p:nvSpPr>
          <p:cNvPr id="4" name="TextBox 3">
            <a:extLst>
              <a:ext uri="{FF2B5EF4-FFF2-40B4-BE49-F238E27FC236}">
                <a16:creationId xmlns:a16="http://schemas.microsoft.com/office/drawing/2014/main" id="{9090458A-9BDF-D589-9DCD-BE64013578DF}"/>
              </a:ext>
            </a:extLst>
          </p:cNvPr>
          <p:cNvSpPr txBox="1"/>
          <p:nvPr/>
        </p:nvSpPr>
        <p:spPr>
          <a:xfrm>
            <a:off x="89095" y="3795299"/>
            <a:ext cx="5292436" cy="2939266"/>
          </a:xfrm>
          <a:prstGeom prst="rect">
            <a:avLst/>
          </a:prstGeom>
          <a:noFill/>
        </p:spPr>
        <p:txBody>
          <a:bodyPr wrap="square" rtlCol="0">
            <a:spAutoFit/>
          </a:bodyPr>
          <a:lstStyle/>
          <a:p>
            <a:r>
              <a:rPr lang="en-US" sz="2000" b="1" i="0" dirty="0">
                <a:effectLst/>
                <a:latin typeface="Segoe UI" panose="020B0502040204020203" pitchFamily="34" charset="0"/>
              </a:rPr>
              <a:t>Deploy aggregate measurements</a:t>
            </a:r>
          </a:p>
          <a:p>
            <a:pPr algn="l">
              <a:lnSpc>
                <a:spcPct val="150000"/>
              </a:lnSpc>
            </a:pPr>
            <a:r>
              <a:rPr lang="en-US" sz="1400" b="0" i="0" dirty="0">
                <a:effectLst/>
                <a:latin typeface="Segoe UI" panose="020B0502040204020203" pitchFamily="34" charset="0"/>
              </a:rPr>
              <a:t>To deploy aggregate measurements, follow these steps:</a:t>
            </a:r>
          </a:p>
          <a:p>
            <a:pPr lvl="1">
              <a:lnSpc>
                <a:spcPct val="150000"/>
              </a:lnSpc>
              <a:buFont typeface="+mj-lt"/>
              <a:buAutoNum type="arabicPeriod"/>
            </a:pPr>
            <a:r>
              <a:rPr lang="en-US" sz="1400" b="0" i="0" dirty="0">
                <a:effectLst/>
                <a:latin typeface="Segoe UI" panose="020B0502040204020203" pitchFamily="34" charset="0"/>
              </a:rPr>
              <a:t>Select the aggregate measurement.</a:t>
            </a:r>
          </a:p>
          <a:p>
            <a:pPr lvl="1">
              <a:lnSpc>
                <a:spcPct val="150000"/>
              </a:lnSpc>
              <a:buFont typeface="+mj-lt"/>
              <a:buAutoNum type="arabicPeriod"/>
            </a:pPr>
            <a:r>
              <a:rPr lang="en-US" sz="1400" b="0" i="0" dirty="0">
                <a:effectLst/>
                <a:latin typeface="Segoe UI" panose="020B0502040204020203" pitchFamily="34" charset="0"/>
              </a:rPr>
              <a:t>Set the </a:t>
            </a:r>
            <a:r>
              <a:rPr lang="en-US" sz="1400" b="1" i="0" dirty="0">
                <a:solidFill>
                  <a:schemeClr val="accent1">
                    <a:lumMod val="50000"/>
                  </a:schemeClr>
                </a:solidFill>
                <a:effectLst/>
                <a:latin typeface="Segoe UI" panose="020B0502040204020203" pitchFamily="34" charset="0"/>
              </a:rPr>
              <a:t>Usage</a:t>
            </a:r>
            <a:r>
              <a:rPr lang="en-US" sz="1400" b="0" i="0" dirty="0">
                <a:effectLst/>
                <a:latin typeface="Segoe UI" panose="020B0502040204020203" pitchFamily="34" charset="0"/>
              </a:rPr>
              <a:t> property in </a:t>
            </a:r>
            <a:r>
              <a:rPr lang="en-US" sz="1400" b="1" i="0" dirty="0">
                <a:solidFill>
                  <a:schemeClr val="accent1">
                    <a:lumMod val="50000"/>
                  </a:schemeClr>
                </a:solidFill>
                <a:effectLst/>
                <a:latin typeface="Segoe UI" panose="020B0502040204020203" pitchFamily="34" charset="0"/>
              </a:rPr>
              <a:t>Properties</a:t>
            </a:r>
            <a:r>
              <a:rPr lang="en-US" sz="1400" b="0" i="0" dirty="0">
                <a:solidFill>
                  <a:schemeClr val="accent1">
                    <a:lumMod val="50000"/>
                  </a:schemeClr>
                </a:solidFill>
                <a:effectLst/>
                <a:latin typeface="Segoe UI" panose="020B0502040204020203" pitchFamily="34" charset="0"/>
              </a:rPr>
              <a:t>:</a:t>
            </a:r>
          </a:p>
          <a:p>
            <a:pPr marL="1200150" lvl="2" indent="-285750">
              <a:lnSpc>
                <a:spcPct val="150000"/>
              </a:lnSpc>
              <a:buFont typeface="+mj-lt"/>
              <a:buAutoNum type="arabicPeriod"/>
            </a:pPr>
            <a:r>
              <a:rPr lang="en-US" sz="1400" b="0" i="0" dirty="0">
                <a:effectLst/>
                <a:latin typeface="Segoe UI" panose="020B0502040204020203" pitchFamily="34" charset="0"/>
              </a:rPr>
              <a:t>InMemoryRealTime</a:t>
            </a:r>
          </a:p>
          <a:p>
            <a:pPr marL="1200150" lvl="2" indent="-285750">
              <a:lnSpc>
                <a:spcPct val="150000"/>
              </a:lnSpc>
              <a:buFont typeface="+mj-lt"/>
              <a:buAutoNum type="arabicPeriod"/>
            </a:pPr>
            <a:r>
              <a:rPr lang="en-US" sz="1400" b="0" i="0" dirty="0">
                <a:effectLst/>
                <a:latin typeface="Segoe UI" panose="020B0502040204020203" pitchFamily="34" charset="0"/>
              </a:rPr>
              <a:t>StagedEntityStore</a:t>
            </a:r>
          </a:p>
          <a:p>
            <a:pPr lvl="1">
              <a:lnSpc>
                <a:spcPct val="150000"/>
              </a:lnSpc>
              <a:buFont typeface="+mj-lt"/>
              <a:buAutoNum type="arabicPeriod"/>
            </a:pPr>
            <a:r>
              <a:rPr lang="en-US" sz="1400" b="0" i="0" dirty="0">
                <a:effectLst/>
                <a:latin typeface="Segoe UI" panose="020B0502040204020203" pitchFamily="34" charset="0"/>
              </a:rPr>
              <a:t>Right-click the aggregate measurement in the </a:t>
            </a:r>
            <a:r>
              <a:rPr lang="en-US" sz="1400" b="1" i="0" dirty="0">
                <a:solidFill>
                  <a:schemeClr val="accent1">
                    <a:lumMod val="50000"/>
                  </a:schemeClr>
                </a:solidFill>
                <a:effectLst/>
                <a:latin typeface="Segoe UI" panose="020B0502040204020203" pitchFamily="34" charset="0"/>
              </a:rPr>
              <a:t>Solution Explorer</a:t>
            </a:r>
            <a:r>
              <a:rPr lang="en-US" sz="1400" b="0" i="0" dirty="0">
                <a:effectLst/>
                <a:latin typeface="Segoe UI" panose="020B0502040204020203" pitchFamily="34" charset="0"/>
              </a:rPr>
              <a:t>, and select </a:t>
            </a:r>
            <a:r>
              <a:rPr lang="en-US" sz="1400" b="1" i="0" dirty="0">
                <a:solidFill>
                  <a:schemeClr val="accent1">
                    <a:lumMod val="50000"/>
                  </a:schemeClr>
                </a:solidFill>
                <a:effectLst/>
                <a:latin typeface="Segoe UI" panose="020B0502040204020203" pitchFamily="34" charset="0"/>
              </a:rPr>
              <a:t>Add Column Store Indices</a:t>
            </a:r>
            <a:r>
              <a:rPr lang="en-US" sz="1400" b="0" i="0" dirty="0">
                <a:effectLst/>
                <a:latin typeface="Segoe UI" panose="020B0502040204020203" pitchFamily="34" charset="0"/>
              </a:rPr>
              <a:t>.</a:t>
            </a:r>
          </a:p>
          <a:p>
            <a:endParaRPr lang="en-PK" dirty="0"/>
          </a:p>
        </p:txBody>
      </p:sp>
      <p:sp>
        <p:nvSpPr>
          <p:cNvPr id="5" name="TextBox 4">
            <a:extLst>
              <a:ext uri="{FF2B5EF4-FFF2-40B4-BE49-F238E27FC236}">
                <a16:creationId xmlns:a16="http://schemas.microsoft.com/office/drawing/2014/main" id="{02B271BE-99E2-193F-7FEE-EA4BCE26D19C}"/>
              </a:ext>
            </a:extLst>
          </p:cNvPr>
          <p:cNvSpPr txBox="1"/>
          <p:nvPr/>
        </p:nvSpPr>
        <p:spPr>
          <a:xfrm>
            <a:off x="5880295" y="108325"/>
            <a:ext cx="5882214" cy="6550511"/>
          </a:xfrm>
          <a:prstGeom prst="rect">
            <a:avLst/>
          </a:prstGeom>
          <a:noFill/>
        </p:spPr>
        <p:txBody>
          <a:bodyPr wrap="square" rtlCol="0">
            <a:spAutoFit/>
          </a:bodyPr>
          <a:lstStyle/>
          <a:p>
            <a:r>
              <a:rPr lang="en-US" b="1" i="0" dirty="0">
                <a:effectLst/>
                <a:latin typeface="Segoe UI" panose="020B0502040204020203" pitchFamily="34" charset="0"/>
              </a:rPr>
              <a:t>Create a KPI</a:t>
            </a:r>
          </a:p>
          <a:p>
            <a:endParaRPr lang="en-US" b="1" i="0" dirty="0">
              <a:effectLst/>
              <a:latin typeface="Segoe UI" panose="020B0502040204020203" pitchFamily="34" charset="0"/>
            </a:endParaRPr>
          </a:p>
          <a:p>
            <a:pPr algn="l"/>
            <a:r>
              <a:rPr lang="en-US" b="0" i="0" dirty="0">
                <a:effectLst/>
                <a:latin typeface="Segoe UI" panose="020B0502040204020203" pitchFamily="34" charset="0"/>
              </a:rPr>
              <a:t>To create a KPI, follow these steps:</a:t>
            </a:r>
          </a:p>
          <a:p>
            <a:pPr algn="l"/>
            <a:endParaRPr lang="en-US" b="0" i="0" dirty="0">
              <a:effectLst/>
              <a:latin typeface="Segoe UI" panose="020B0502040204020203" pitchFamily="34" charset="0"/>
            </a:endParaRPr>
          </a:p>
          <a:p>
            <a:pPr lvl="1">
              <a:spcAft>
                <a:spcPts val="1000"/>
              </a:spcAft>
              <a:buFont typeface="+mj-lt"/>
              <a:buAutoNum type="arabicPeriod"/>
            </a:pPr>
            <a:r>
              <a:rPr lang="en-US" sz="1600" b="0" i="0" dirty="0">
                <a:effectLst/>
                <a:latin typeface="Segoe UI" panose="020B0502040204020203" pitchFamily="34" charset="0"/>
              </a:rPr>
              <a:t>Right-click the project and select </a:t>
            </a:r>
            <a:r>
              <a:rPr lang="en-US" sz="1600" b="1" i="0" dirty="0">
                <a:solidFill>
                  <a:schemeClr val="accent1">
                    <a:lumMod val="50000"/>
                  </a:schemeClr>
                </a:solidFill>
                <a:effectLst/>
                <a:latin typeface="Segoe UI" panose="020B0502040204020203" pitchFamily="34" charset="0"/>
              </a:rPr>
              <a:t>Add &gt; New Item</a:t>
            </a:r>
            <a:r>
              <a:rPr lang="en-US" sz="1600" b="0" i="0" dirty="0">
                <a:solidFill>
                  <a:schemeClr val="accent1">
                    <a:lumMod val="50000"/>
                  </a:schemeClr>
                </a:solidFill>
                <a:effectLst/>
                <a:latin typeface="Segoe UI" panose="020B0502040204020203" pitchFamily="34" charset="0"/>
              </a:rPr>
              <a:t>.</a:t>
            </a:r>
          </a:p>
          <a:p>
            <a:pPr lvl="1">
              <a:spcAft>
                <a:spcPts val="1000"/>
              </a:spcAft>
              <a:buFont typeface="+mj-lt"/>
              <a:buAutoNum type="arabicPeriod"/>
            </a:pPr>
            <a:r>
              <a:rPr lang="en-US" sz="1600" b="0" i="0" dirty="0">
                <a:effectLst/>
                <a:latin typeface="Segoe UI" panose="020B0502040204020203" pitchFamily="34" charset="0"/>
              </a:rPr>
              <a:t>Under </a:t>
            </a:r>
            <a:r>
              <a:rPr lang="en-US" sz="1600" b="1" i="0" dirty="0">
                <a:solidFill>
                  <a:schemeClr val="accent1">
                    <a:lumMod val="50000"/>
                  </a:schemeClr>
                </a:solidFill>
                <a:effectLst/>
                <a:latin typeface="Segoe UI" panose="020B0502040204020203" pitchFamily="34" charset="0"/>
              </a:rPr>
              <a:t>Dynamics 365 items</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select </a:t>
            </a:r>
            <a:r>
              <a:rPr lang="en-US" sz="1600" b="1" i="0" dirty="0">
                <a:solidFill>
                  <a:schemeClr val="accent1">
                    <a:lumMod val="50000"/>
                  </a:schemeClr>
                </a:solidFill>
                <a:effectLst/>
                <a:latin typeface="Segoe UI" panose="020B0502040204020203" pitchFamily="34" charset="0"/>
              </a:rPr>
              <a:t>Analytics &gt; Key Performance Indicator</a:t>
            </a:r>
            <a:r>
              <a:rPr lang="en-US" sz="1600" b="0" i="0" dirty="0">
                <a:solidFill>
                  <a:schemeClr val="accent1">
                    <a:lumMod val="50000"/>
                  </a:schemeClr>
                </a:solidFill>
                <a:effectLst/>
                <a:latin typeface="Segoe UI" panose="020B0502040204020203" pitchFamily="34" charset="0"/>
              </a:rPr>
              <a:t>.</a:t>
            </a:r>
          </a:p>
          <a:p>
            <a:pPr lvl="1">
              <a:spcAft>
                <a:spcPts val="1000"/>
              </a:spcAft>
              <a:buFont typeface="+mj-lt"/>
              <a:buAutoNum type="arabicPeriod"/>
            </a:pPr>
            <a:r>
              <a:rPr lang="en-US" sz="1600" b="0" i="0" dirty="0">
                <a:effectLst/>
                <a:latin typeface="Segoe UI" panose="020B0502040204020203" pitchFamily="34" charset="0"/>
              </a:rPr>
              <a:t>Select </a:t>
            </a:r>
            <a:r>
              <a:rPr lang="en-US" sz="1600" b="1" i="0" dirty="0">
                <a:solidFill>
                  <a:schemeClr val="accent1">
                    <a:lumMod val="50000"/>
                  </a:schemeClr>
                </a:solidFill>
                <a:effectLst/>
                <a:latin typeface="Segoe UI" panose="020B0502040204020203" pitchFamily="34" charset="0"/>
              </a:rPr>
              <a:t>Add</a:t>
            </a:r>
            <a:r>
              <a:rPr lang="en-US" sz="1600" b="0" i="0" dirty="0">
                <a:solidFill>
                  <a:schemeClr val="accent1">
                    <a:lumMod val="50000"/>
                  </a:schemeClr>
                </a:solidFill>
                <a:effectLst/>
                <a:latin typeface="Segoe UI" panose="020B0502040204020203" pitchFamily="34" charset="0"/>
              </a:rPr>
              <a:t>.</a:t>
            </a:r>
          </a:p>
          <a:p>
            <a:pPr lvl="1">
              <a:spcAft>
                <a:spcPts val="1000"/>
              </a:spcAft>
              <a:buFont typeface="+mj-lt"/>
              <a:buAutoNum type="arabicPeriod"/>
            </a:pPr>
            <a:r>
              <a:rPr lang="en-US" sz="1600" b="0" i="0" dirty="0">
                <a:effectLst/>
                <a:latin typeface="Segoe UI" panose="020B0502040204020203" pitchFamily="34" charset="0"/>
              </a:rPr>
              <a:t>Set the </a:t>
            </a:r>
            <a:r>
              <a:rPr lang="en-US" sz="1600" b="1" i="0" dirty="0">
                <a:solidFill>
                  <a:schemeClr val="accent1">
                    <a:lumMod val="50000"/>
                  </a:schemeClr>
                </a:solidFill>
                <a:effectLst/>
                <a:latin typeface="Segoe UI" panose="020B0502040204020203" pitchFamily="34" charset="0"/>
              </a:rPr>
              <a:t>Measurement</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property to select the measurement for the KPI in the </a:t>
            </a:r>
            <a:r>
              <a:rPr lang="en-US" sz="1600" b="1" i="0" dirty="0">
                <a:solidFill>
                  <a:schemeClr val="accent1">
                    <a:lumMod val="50000"/>
                  </a:schemeClr>
                </a:solidFill>
                <a:effectLst/>
                <a:latin typeface="Segoe UI" panose="020B0502040204020203" pitchFamily="34" charset="0"/>
              </a:rPr>
              <a:t>Properties</a:t>
            </a:r>
            <a:r>
              <a:rPr lang="en-US" sz="1600" b="0" i="0" dirty="0">
                <a:effectLst/>
                <a:latin typeface="Segoe UI" panose="020B0502040204020203" pitchFamily="34" charset="0"/>
              </a:rPr>
              <a:t> section.</a:t>
            </a:r>
          </a:p>
          <a:p>
            <a:pPr lvl="1">
              <a:spcAft>
                <a:spcPts val="1000"/>
              </a:spcAft>
              <a:buFont typeface="+mj-lt"/>
              <a:buAutoNum type="arabicPeriod"/>
            </a:pPr>
            <a:r>
              <a:rPr lang="en-US" sz="1600" b="0" i="0" dirty="0">
                <a:effectLst/>
                <a:latin typeface="Segoe UI" panose="020B0502040204020203" pitchFamily="34" charset="0"/>
              </a:rPr>
              <a:t>Select the </a:t>
            </a:r>
            <a:r>
              <a:rPr lang="en-US" sz="1600" b="1" i="0" dirty="0">
                <a:solidFill>
                  <a:schemeClr val="accent1">
                    <a:lumMod val="50000"/>
                  </a:schemeClr>
                </a:solidFill>
                <a:effectLst/>
                <a:latin typeface="Segoe UI" panose="020B0502040204020203" pitchFamily="34" charset="0"/>
              </a:rPr>
              <a:t>Value</a:t>
            </a:r>
            <a:r>
              <a:rPr lang="en-US" sz="1600" b="0" i="0" dirty="0">
                <a:effectLst/>
                <a:latin typeface="Segoe UI" panose="020B0502040204020203" pitchFamily="34" charset="0"/>
              </a:rPr>
              <a:t> node of the KPI.</a:t>
            </a:r>
          </a:p>
          <a:p>
            <a:pPr lvl="1">
              <a:spcAft>
                <a:spcPts val="1000"/>
              </a:spcAft>
              <a:buFont typeface="+mj-lt"/>
              <a:buAutoNum type="arabicPeriod"/>
            </a:pPr>
            <a:r>
              <a:rPr lang="en-US" sz="1600" b="0" i="0" dirty="0">
                <a:effectLst/>
                <a:latin typeface="Segoe UI" panose="020B0502040204020203" pitchFamily="34" charset="0"/>
              </a:rPr>
              <a:t>Set the measurement group on the </a:t>
            </a:r>
            <a:r>
              <a:rPr lang="en-US" sz="1600" b="1" i="0" dirty="0">
                <a:solidFill>
                  <a:schemeClr val="accent1">
                    <a:lumMod val="50000"/>
                  </a:schemeClr>
                </a:solidFill>
                <a:effectLst/>
                <a:latin typeface="Segoe UI" panose="020B0502040204020203" pitchFamily="34" charset="0"/>
              </a:rPr>
              <a:t>Measure group</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property.</a:t>
            </a:r>
          </a:p>
          <a:p>
            <a:pPr lvl="1">
              <a:spcAft>
                <a:spcPts val="1000"/>
              </a:spcAft>
              <a:buFont typeface="+mj-lt"/>
              <a:buAutoNum type="arabicPeriod"/>
            </a:pPr>
            <a:r>
              <a:rPr lang="en-US" sz="1600" b="0" i="0" dirty="0">
                <a:effectLst/>
                <a:latin typeface="Segoe UI" panose="020B0502040204020203" pitchFamily="34" charset="0"/>
              </a:rPr>
              <a:t>Set the measure on the </a:t>
            </a:r>
            <a:r>
              <a:rPr lang="en-US" sz="1600" b="1" i="0" dirty="0">
                <a:solidFill>
                  <a:schemeClr val="accent1">
                    <a:lumMod val="50000"/>
                  </a:schemeClr>
                </a:solidFill>
                <a:effectLst/>
                <a:latin typeface="Segoe UI" panose="020B0502040204020203" pitchFamily="34" charset="0"/>
              </a:rPr>
              <a:t>Measure</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property.</a:t>
            </a:r>
          </a:p>
          <a:p>
            <a:pPr lvl="1">
              <a:spcAft>
                <a:spcPts val="1000"/>
              </a:spcAft>
              <a:buFont typeface="+mj-lt"/>
              <a:buAutoNum type="arabicPeriod"/>
            </a:pPr>
            <a:r>
              <a:rPr lang="en-US" sz="1600" b="0" i="0" dirty="0">
                <a:effectLst/>
                <a:latin typeface="Segoe UI" panose="020B0502040204020203" pitchFamily="34" charset="0"/>
              </a:rPr>
              <a:t>Select the </a:t>
            </a:r>
            <a:r>
              <a:rPr lang="en-US" sz="1600" b="1" i="0" dirty="0">
                <a:solidFill>
                  <a:schemeClr val="accent1">
                    <a:lumMod val="50000"/>
                  </a:schemeClr>
                </a:solidFill>
                <a:effectLst/>
                <a:latin typeface="Segoe UI" panose="020B0502040204020203" pitchFamily="34" charset="0"/>
              </a:rPr>
              <a:t>Goal</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node of the KPI.</a:t>
            </a:r>
          </a:p>
          <a:p>
            <a:pPr lvl="1">
              <a:spcAft>
                <a:spcPts val="1000"/>
              </a:spcAft>
              <a:buFont typeface="+mj-lt"/>
              <a:buAutoNum type="arabicPeriod"/>
            </a:pPr>
            <a:r>
              <a:rPr lang="en-US" sz="1600" b="0" i="0" dirty="0">
                <a:effectLst/>
                <a:latin typeface="Segoe UI" panose="020B0502040204020203" pitchFamily="34" charset="0"/>
              </a:rPr>
              <a:t>Set the </a:t>
            </a:r>
            <a:r>
              <a:rPr lang="en-US" sz="1600" b="1" i="0" dirty="0">
                <a:solidFill>
                  <a:schemeClr val="accent1">
                    <a:lumMod val="50000"/>
                  </a:schemeClr>
                </a:solidFill>
                <a:effectLst/>
                <a:latin typeface="Segoe UI" panose="020B0502040204020203" pitchFamily="34" charset="0"/>
              </a:rPr>
              <a:t>Goal Type</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property to </a:t>
            </a:r>
            <a:r>
              <a:rPr lang="en-US" sz="1600" b="1" i="0" dirty="0">
                <a:solidFill>
                  <a:schemeClr val="accent1">
                    <a:lumMod val="50000"/>
                  </a:schemeClr>
                </a:solidFill>
                <a:effectLst/>
                <a:latin typeface="Segoe UI" panose="020B0502040204020203" pitchFamily="34" charset="0"/>
              </a:rPr>
              <a:t>BasedOnMeasure</a:t>
            </a:r>
            <a:r>
              <a:rPr lang="en-US" sz="1600" b="0" i="0" dirty="0">
                <a:solidFill>
                  <a:schemeClr val="accent1">
                    <a:lumMod val="50000"/>
                  </a:schemeClr>
                </a:solidFill>
                <a:effectLst/>
                <a:latin typeface="Segoe UI" panose="020B0502040204020203" pitchFamily="34" charset="0"/>
              </a:rPr>
              <a:t>.</a:t>
            </a:r>
          </a:p>
          <a:p>
            <a:pPr lvl="1">
              <a:spcAft>
                <a:spcPts val="1000"/>
              </a:spcAft>
              <a:buFont typeface="+mj-lt"/>
              <a:buAutoNum type="arabicPeriod"/>
            </a:pPr>
            <a:r>
              <a:rPr lang="en-US" sz="1600" b="0" i="0" dirty="0">
                <a:effectLst/>
                <a:latin typeface="Segoe UI" panose="020B0502040204020203" pitchFamily="34" charset="0"/>
              </a:rPr>
              <a:t>Set the measurement group on the </a:t>
            </a:r>
            <a:r>
              <a:rPr lang="en-US" sz="1600" b="1" i="0" dirty="0">
                <a:solidFill>
                  <a:schemeClr val="accent1">
                    <a:lumMod val="50000"/>
                  </a:schemeClr>
                </a:solidFill>
                <a:effectLst/>
                <a:latin typeface="Segoe UI" panose="020B0502040204020203" pitchFamily="34" charset="0"/>
              </a:rPr>
              <a:t>Measure</a:t>
            </a:r>
            <a:r>
              <a:rPr lang="en-US" sz="1600" b="1" i="0" dirty="0">
                <a:effectLst/>
                <a:latin typeface="Segoe UI" panose="020B0502040204020203" pitchFamily="34" charset="0"/>
              </a:rPr>
              <a:t> </a:t>
            </a:r>
            <a:r>
              <a:rPr lang="en-US" sz="1600" b="1" i="0" dirty="0">
                <a:solidFill>
                  <a:schemeClr val="accent1">
                    <a:lumMod val="50000"/>
                  </a:schemeClr>
                </a:solidFill>
                <a:effectLst/>
                <a:latin typeface="Segoe UI" panose="020B0502040204020203" pitchFamily="34" charset="0"/>
              </a:rPr>
              <a:t>group</a:t>
            </a:r>
            <a:r>
              <a:rPr lang="en-US" sz="1600" b="0" i="0" dirty="0">
                <a:effectLst/>
                <a:latin typeface="Segoe UI" panose="020B0502040204020203" pitchFamily="34" charset="0"/>
              </a:rPr>
              <a:t> property.</a:t>
            </a:r>
          </a:p>
          <a:p>
            <a:pPr lvl="1">
              <a:spcAft>
                <a:spcPts val="1000"/>
              </a:spcAft>
              <a:buFont typeface="+mj-lt"/>
              <a:buAutoNum type="arabicPeriod"/>
            </a:pPr>
            <a:r>
              <a:rPr lang="en-US" sz="1600" b="0" i="0" dirty="0">
                <a:effectLst/>
                <a:latin typeface="Segoe UI" panose="020B0502040204020203" pitchFamily="34" charset="0"/>
              </a:rPr>
              <a:t>Set the measure on the </a:t>
            </a:r>
            <a:r>
              <a:rPr lang="en-US" sz="1600" b="1" i="0" dirty="0">
                <a:solidFill>
                  <a:schemeClr val="accent1">
                    <a:lumMod val="50000"/>
                  </a:schemeClr>
                </a:solidFill>
                <a:effectLst/>
                <a:latin typeface="Segoe UI" panose="020B0502040204020203" pitchFamily="34" charset="0"/>
              </a:rPr>
              <a:t>Measure</a:t>
            </a:r>
            <a:r>
              <a:rPr lang="en-US" sz="1600" b="0" i="0" dirty="0">
                <a:effectLst/>
                <a:latin typeface="Segoe UI" panose="020B0502040204020203" pitchFamily="34" charset="0"/>
              </a:rPr>
              <a:t> property.</a:t>
            </a:r>
          </a:p>
          <a:p>
            <a:pPr lvl="1">
              <a:spcAft>
                <a:spcPts val="1000"/>
              </a:spcAft>
              <a:buFont typeface="+mj-lt"/>
              <a:buAutoNum type="arabicPeriod"/>
            </a:pPr>
            <a:r>
              <a:rPr lang="en-US" sz="1600" b="0" i="0" dirty="0">
                <a:effectLst/>
                <a:latin typeface="Segoe UI" panose="020B0502040204020203" pitchFamily="34" charset="0"/>
              </a:rPr>
              <a:t>Select </a:t>
            </a:r>
            <a:r>
              <a:rPr lang="en-US" sz="1600" b="1" i="0" dirty="0">
                <a:solidFill>
                  <a:schemeClr val="accent1">
                    <a:lumMod val="50000"/>
                  </a:schemeClr>
                </a:solidFill>
                <a:effectLst/>
                <a:latin typeface="Segoe UI" panose="020B0502040204020203" pitchFamily="34" charset="0"/>
              </a:rPr>
              <a:t>Save</a:t>
            </a:r>
            <a:r>
              <a:rPr lang="en-US" sz="1600" b="0" i="0" dirty="0">
                <a:effectLst/>
                <a:latin typeface="Segoe UI" panose="020B0502040204020203" pitchFamily="34" charset="0"/>
              </a:rPr>
              <a:t> and </a:t>
            </a:r>
            <a:r>
              <a:rPr lang="en-US" sz="1600" b="1" i="0" dirty="0">
                <a:solidFill>
                  <a:schemeClr val="accent1">
                    <a:lumMod val="50000"/>
                  </a:schemeClr>
                </a:solidFill>
                <a:effectLst/>
                <a:latin typeface="Segoe UI" panose="020B0502040204020203" pitchFamily="34" charset="0"/>
              </a:rPr>
              <a:t>Build</a:t>
            </a:r>
            <a:r>
              <a:rPr lang="en-US" sz="1600" b="0" i="0" dirty="0">
                <a:solidFill>
                  <a:schemeClr val="accent1">
                    <a:lumMod val="50000"/>
                  </a:schemeClr>
                </a:solidFill>
                <a:effectLst/>
                <a:latin typeface="Segoe UI" panose="020B0502040204020203" pitchFamily="34" charset="0"/>
              </a:rPr>
              <a:t>.</a:t>
            </a:r>
            <a:endParaRPr lang="en-PK" sz="1600" dirty="0"/>
          </a:p>
        </p:txBody>
      </p:sp>
    </p:spTree>
    <p:extLst>
      <p:ext uri="{BB962C8B-B14F-4D97-AF65-F5344CB8AC3E}">
        <p14:creationId xmlns:p14="http://schemas.microsoft.com/office/powerpoint/2010/main" val="1550098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8E6449-C044-1876-DDAB-1AEFC75CF538}"/>
              </a:ext>
            </a:extLst>
          </p:cNvPr>
          <p:cNvSpPr>
            <a:spLocks noGrp="1"/>
          </p:cNvSpPr>
          <p:nvPr>
            <p:ph idx="1"/>
          </p:nvPr>
        </p:nvSpPr>
        <p:spPr>
          <a:xfrm>
            <a:off x="117762" y="149224"/>
            <a:ext cx="12074237" cy="6708775"/>
          </a:xfrm>
        </p:spPr>
        <p:txBody>
          <a:bodyPr>
            <a:normAutofit/>
          </a:bodyPr>
          <a:lstStyle/>
          <a:p>
            <a:pPr marL="0" indent="0" algn="l">
              <a:buNone/>
            </a:pPr>
            <a:r>
              <a:rPr lang="en-US" sz="2400" b="1" i="0" dirty="0">
                <a:solidFill>
                  <a:schemeClr val="tx1">
                    <a:lumMod val="95000"/>
                    <a:lumOff val="5000"/>
                  </a:schemeClr>
                </a:solidFill>
                <a:effectLst/>
                <a:latin typeface="Segoe UI" panose="020B0502040204020203" pitchFamily="34" charset="0"/>
              </a:rPr>
              <a:t>Add the KPI to a workspace</a:t>
            </a:r>
          </a:p>
          <a:p>
            <a:pPr algn="l"/>
            <a:r>
              <a:rPr lang="en-US" sz="1800" b="0" i="0" dirty="0">
                <a:solidFill>
                  <a:schemeClr val="tx1">
                    <a:lumMod val="95000"/>
                    <a:lumOff val="5000"/>
                  </a:schemeClr>
                </a:solidFill>
                <a:effectLst/>
                <a:latin typeface="Segoe UI" panose="020B0502040204020203" pitchFamily="34" charset="0"/>
              </a:rPr>
              <a:t>To add the KPI to a workspace, follow these steps:</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Right-click the project and select </a:t>
            </a:r>
            <a:r>
              <a:rPr lang="en-US" sz="1800" b="1" i="0" dirty="0">
                <a:solidFill>
                  <a:schemeClr val="accent1">
                    <a:lumMod val="75000"/>
                  </a:schemeClr>
                </a:solidFill>
                <a:effectLst/>
                <a:latin typeface="Segoe UI" panose="020B0502040204020203" pitchFamily="34" charset="0"/>
              </a:rPr>
              <a:t>Add &gt; New item</a:t>
            </a:r>
            <a:r>
              <a:rPr lang="en-US" sz="18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Select </a:t>
            </a:r>
            <a:r>
              <a:rPr lang="en-US" sz="1800" b="1" i="0" dirty="0">
                <a:solidFill>
                  <a:schemeClr val="accent1">
                    <a:lumMod val="75000"/>
                  </a:schemeClr>
                </a:solidFill>
                <a:effectLst/>
                <a:latin typeface="Segoe UI" panose="020B0502040204020203" pitchFamily="34" charset="0"/>
              </a:rPr>
              <a:t>User Interface &gt; Tile</a:t>
            </a:r>
            <a:r>
              <a:rPr lang="en-US" sz="1800" b="0" i="0" dirty="0">
                <a:solidFill>
                  <a:schemeClr val="accent1">
                    <a:lumMod val="75000"/>
                  </a:schemeClr>
                </a:solidFill>
                <a:effectLst/>
                <a:latin typeface="Segoe UI" panose="020B0502040204020203" pitchFamily="34" charset="0"/>
              </a:rPr>
              <a: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Select </a:t>
            </a:r>
            <a:r>
              <a:rPr lang="en-US" sz="1800" b="1" i="0" dirty="0">
                <a:solidFill>
                  <a:schemeClr val="accent1">
                    <a:lumMod val="75000"/>
                  </a:schemeClr>
                </a:solidFill>
                <a:effectLst/>
                <a:latin typeface="Segoe UI" panose="020B0502040204020203" pitchFamily="34" charset="0"/>
              </a:rPr>
              <a:t>Add</a:t>
            </a:r>
            <a:r>
              <a:rPr lang="en-US" sz="1800" b="0" i="0" dirty="0">
                <a:solidFill>
                  <a:schemeClr val="accent1">
                    <a:lumMod val="75000"/>
                  </a:schemeClr>
                </a:solidFill>
                <a:effectLst/>
                <a:latin typeface="Segoe UI" panose="020B0502040204020203" pitchFamily="34" charset="0"/>
              </a:rPr>
              <a: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Drag and drop the KPI from </a:t>
            </a:r>
            <a:r>
              <a:rPr lang="en-US" sz="1800" b="1" i="0" dirty="0">
                <a:solidFill>
                  <a:schemeClr val="accent1">
                    <a:lumMod val="75000"/>
                  </a:schemeClr>
                </a:solidFill>
                <a:effectLst/>
                <a:latin typeface="Segoe UI" panose="020B0502040204020203" pitchFamily="34" charset="0"/>
              </a:rPr>
              <a:t>Solution explorer</a:t>
            </a:r>
            <a:r>
              <a:rPr lang="en-US" sz="1800" b="0" i="0" dirty="0">
                <a:solidFill>
                  <a:schemeClr val="accent1">
                    <a:lumMod val="75000"/>
                  </a:schemeClr>
                </a:solidFill>
                <a:effectLst/>
                <a:latin typeface="Segoe UI" panose="020B0502040204020203" pitchFamily="34" charset="0"/>
              </a:rPr>
              <a:t> </a:t>
            </a:r>
            <a:r>
              <a:rPr lang="en-US" sz="1800" b="0" i="0" dirty="0">
                <a:solidFill>
                  <a:schemeClr val="tx1">
                    <a:lumMod val="95000"/>
                    <a:lumOff val="5000"/>
                  </a:schemeClr>
                </a:solidFill>
                <a:effectLst/>
                <a:latin typeface="Segoe UI" panose="020B0502040204020203" pitchFamily="34" charset="0"/>
              </a:rPr>
              <a:t>onto the tile in the </a:t>
            </a:r>
            <a:r>
              <a:rPr lang="en-US" sz="1800" b="1" i="0" dirty="0">
                <a:solidFill>
                  <a:schemeClr val="accent1">
                    <a:lumMod val="75000"/>
                  </a:schemeClr>
                </a:solidFill>
                <a:effectLst/>
                <a:latin typeface="Segoe UI" panose="020B0502040204020203" pitchFamily="34" charset="0"/>
              </a:rPr>
              <a:t>Tile designer</a:t>
            </a:r>
            <a:r>
              <a:rPr lang="en-US" sz="1800" b="0" i="0" dirty="0">
                <a:solidFill>
                  <a:schemeClr val="accent1">
                    <a:lumMod val="75000"/>
                  </a:schemeClr>
                </a:solidFill>
                <a:effectLst/>
                <a:latin typeface="Segoe UI" panose="020B0502040204020203" pitchFamily="34" charset="0"/>
              </a:rPr>
              <a: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Save.</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Create an extension of an existing workspace form or create a new workspace form. Ensure the solution model matches the workspace form model, otherwise you cannot make an extension of that form. Create an extension by right-clicking on the form in the AOT.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In the Designer, add a </a:t>
            </a:r>
            <a:r>
              <a:rPr lang="en-US" sz="1800" b="1" i="0" dirty="0">
                <a:solidFill>
                  <a:schemeClr val="accent1">
                    <a:lumMod val="75000"/>
                  </a:schemeClr>
                </a:solidFill>
                <a:effectLst/>
                <a:latin typeface="Segoe UI" panose="020B0502040204020203" pitchFamily="34" charset="0"/>
              </a:rPr>
              <a:t>Tile</a:t>
            </a:r>
            <a:r>
              <a:rPr lang="en-US" sz="1800" b="0" i="0" dirty="0">
                <a:solidFill>
                  <a:schemeClr val="tx1">
                    <a:lumMod val="95000"/>
                    <a:lumOff val="5000"/>
                  </a:schemeClr>
                </a:solidFill>
                <a:effectLst/>
                <a:latin typeface="Segoe UI" panose="020B0502040204020203" pitchFamily="34" charset="0"/>
              </a:rPr>
              <a:t> button. You may need to change the pattern of the form to custom to do this.</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Set the</a:t>
            </a:r>
            <a:r>
              <a:rPr lang="en-US" sz="1800" b="0" i="0" dirty="0">
                <a:solidFill>
                  <a:schemeClr val="accent1">
                    <a:lumMod val="75000"/>
                  </a:schemeClr>
                </a:solidFill>
                <a:effectLst/>
                <a:latin typeface="Segoe UI" panose="020B0502040204020203" pitchFamily="34" charset="0"/>
              </a:rPr>
              <a:t> </a:t>
            </a:r>
            <a:r>
              <a:rPr lang="en-US" sz="1800" b="1" i="0" dirty="0">
                <a:solidFill>
                  <a:schemeClr val="accent1">
                    <a:lumMod val="75000"/>
                  </a:schemeClr>
                </a:solidFill>
                <a:effectLst/>
                <a:latin typeface="Segoe UI" panose="020B0502040204020203" pitchFamily="34" charset="0"/>
              </a:rPr>
              <a:t>Tile property</a:t>
            </a:r>
            <a:r>
              <a:rPr lang="en-US" sz="1800" b="0" i="0" dirty="0">
                <a:solidFill>
                  <a:schemeClr val="accent1">
                    <a:lumMod val="75000"/>
                  </a:schemeClr>
                </a:solidFill>
                <a:effectLst/>
                <a:latin typeface="Segoe UI" panose="020B0502040204020203" pitchFamily="34" charset="0"/>
              </a:rPr>
              <a:t> </a:t>
            </a:r>
            <a:r>
              <a:rPr lang="en-US" sz="1800" b="0" i="0" dirty="0">
                <a:solidFill>
                  <a:schemeClr val="tx1">
                    <a:lumMod val="95000"/>
                    <a:lumOff val="5000"/>
                  </a:schemeClr>
                </a:solidFill>
                <a:effectLst/>
                <a:latin typeface="Segoe UI" panose="020B0502040204020203" pitchFamily="34" charset="0"/>
              </a:rPr>
              <a:t>drop-down option to the KPI tile that you created.</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Save all and build the solution.</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The workspace will show the new KPI that was created. Select the KPI tile to view details.</a:t>
            </a:r>
          </a:p>
          <a:p>
            <a:endParaRPr lang="en-PK" sz="1600" dirty="0">
              <a:solidFill>
                <a:schemeClr val="tx1">
                  <a:lumMod val="95000"/>
                  <a:lumOff val="5000"/>
                </a:schemeClr>
              </a:solidFill>
            </a:endParaRPr>
          </a:p>
        </p:txBody>
      </p:sp>
    </p:spTree>
    <p:extLst>
      <p:ext uri="{BB962C8B-B14F-4D97-AF65-F5344CB8AC3E}">
        <p14:creationId xmlns:p14="http://schemas.microsoft.com/office/powerpoint/2010/main" val="978774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5D393-DE2E-0895-7A34-60B41A71D441}"/>
              </a:ext>
            </a:extLst>
          </p:cNvPr>
          <p:cNvSpPr>
            <a:spLocks noGrp="1"/>
          </p:cNvSpPr>
          <p:nvPr>
            <p:ph idx="1"/>
          </p:nvPr>
        </p:nvSpPr>
        <p:spPr>
          <a:xfrm>
            <a:off x="103909" y="176934"/>
            <a:ext cx="6283036" cy="529648"/>
          </a:xfrm>
        </p:spPr>
        <p:txBody>
          <a:bodyPr>
            <a:normAutofit fontScale="85000" lnSpcReduction="10000"/>
          </a:bodyPr>
          <a:lstStyle/>
          <a:p>
            <a:pPr marL="0" indent="0">
              <a:buNone/>
            </a:pPr>
            <a:r>
              <a:rPr lang="en-US" b="1" i="0" dirty="0">
                <a:effectLst/>
                <a:latin typeface="Segoe UI" panose="020B0502040204020203" pitchFamily="34" charset="0"/>
              </a:rPr>
              <a:t>Application components and architecture</a:t>
            </a:r>
          </a:p>
        </p:txBody>
      </p:sp>
      <p:graphicFrame>
        <p:nvGraphicFramePr>
          <p:cNvPr id="5" name="Diagram 4">
            <a:extLst>
              <a:ext uri="{FF2B5EF4-FFF2-40B4-BE49-F238E27FC236}">
                <a16:creationId xmlns:a16="http://schemas.microsoft.com/office/drawing/2014/main" id="{52CC8D60-EECD-6326-7D03-73FF3B27E22D}"/>
              </a:ext>
            </a:extLst>
          </p:cNvPr>
          <p:cNvGraphicFramePr/>
          <p:nvPr>
            <p:extLst>
              <p:ext uri="{D42A27DB-BD31-4B8C-83A1-F6EECF244321}">
                <p14:modId xmlns:p14="http://schemas.microsoft.com/office/powerpoint/2010/main" val="2366268121"/>
              </p:ext>
            </p:extLst>
          </p:nvPr>
        </p:nvGraphicFramePr>
        <p:xfrm>
          <a:off x="355599" y="983287"/>
          <a:ext cx="6031346" cy="489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BC44F48-338A-B179-3B94-78E7FAC0248E}"/>
              </a:ext>
            </a:extLst>
          </p:cNvPr>
          <p:cNvSpPr txBox="1"/>
          <p:nvPr/>
        </p:nvSpPr>
        <p:spPr>
          <a:xfrm>
            <a:off x="6594763" y="152290"/>
            <a:ext cx="5070764" cy="830997"/>
          </a:xfrm>
          <a:prstGeom prst="rect">
            <a:avLst/>
          </a:prstGeom>
          <a:noFill/>
        </p:spPr>
        <p:txBody>
          <a:bodyPr wrap="square" rtlCol="0">
            <a:spAutoFit/>
          </a:bodyPr>
          <a:lstStyle/>
          <a:p>
            <a:r>
              <a:rPr lang="en-US" sz="2400" b="1" i="0" dirty="0">
                <a:effectLst/>
                <a:latin typeface="Segoe UI" panose="020B0502040204020203" pitchFamily="34" charset="0"/>
              </a:rPr>
              <a:t>Application-specific models</a:t>
            </a:r>
          </a:p>
          <a:p>
            <a:endParaRPr lang="en-PK" sz="2400" dirty="0"/>
          </a:p>
        </p:txBody>
      </p:sp>
      <p:sp>
        <p:nvSpPr>
          <p:cNvPr id="7" name="TextBox 6">
            <a:extLst>
              <a:ext uri="{FF2B5EF4-FFF2-40B4-BE49-F238E27FC236}">
                <a16:creationId xmlns:a16="http://schemas.microsoft.com/office/drawing/2014/main" id="{B9ADA819-5B4B-147D-C9E4-E84BFDABC355}"/>
              </a:ext>
            </a:extLst>
          </p:cNvPr>
          <p:cNvSpPr txBox="1"/>
          <p:nvPr/>
        </p:nvSpPr>
        <p:spPr>
          <a:xfrm>
            <a:off x="6594763" y="983287"/>
            <a:ext cx="5070764" cy="5909310"/>
          </a:xfrm>
          <a:prstGeom prst="rect">
            <a:avLst/>
          </a:prstGeom>
          <a:noFill/>
        </p:spPr>
        <p:txBody>
          <a:bodyPr wrap="square" rtlCol="0">
            <a:spAutoFit/>
          </a:bodyPr>
          <a:lstStyle/>
          <a:p>
            <a:pPr algn="l"/>
            <a:r>
              <a:rPr lang="en-US" b="1" i="0" dirty="0">
                <a:effectLst/>
                <a:latin typeface="Segoe UI" panose="020B0502040204020203" pitchFamily="34" charset="0"/>
              </a:rPr>
              <a:t>Application suite</a:t>
            </a:r>
          </a:p>
          <a:p>
            <a:pPr algn="l"/>
            <a:r>
              <a:rPr lang="en-US" b="0" i="0" dirty="0">
                <a:effectLst/>
                <a:latin typeface="Segoe UI" panose="020B0502040204020203" pitchFamily="34" charset="0"/>
              </a:rPr>
              <a:t>Application suite sits on top of Application foundation, and it contains application-specific elements. The Application suite model contains components of Supply Chain Management.</a:t>
            </a:r>
          </a:p>
          <a:p>
            <a:pPr algn="l"/>
            <a:endParaRPr lang="en-US" dirty="0">
              <a:latin typeface="Segoe UI" panose="020B0502040204020203" pitchFamily="34" charset="0"/>
            </a:endParaRPr>
          </a:p>
          <a:p>
            <a:pPr algn="l"/>
            <a:r>
              <a:rPr lang="en-US" b="1" i="0" dirty="0">
                <a:effectLst/>
                <a:latin typeface="Segoe UI" panose="020B0502040204020203" pitchFamily="34" charset="0"/>
              </a:rPr>
              <a:t>Other models</a:t>
            </a:r>
          </a:p>
          <a:p>
            <a:pPr algn="l"/>
            <a:r>
              <a:rPr lang="en-US" b="0" i="0" dirty="0">
                <a:effectLst/>
                <a:latin typeface="Segoe UI" panose="020B0502040204020203" pitchFamily="34" charset="0"/>
              </a:rPr>
              <a:t>Other models, such as Currency, Directory, Contacts, and more, cover individual functionalities that are available in the application stack. </a:t>
            </a:r>
          </a:p>
          <a:p>
            <a:pPr algn="l"/>
            <a:endParaRPr lang="en-US" dirty="0">
              <a:latin typeface="Segoe UI" panose="020B0502040204020203" pitchFamily="34" charset="0"/>
            </a:endParaRPr>
          </a:p>
          <a:p>
            <a:pPr algn="l"/>
            <a:r>
              <a:rPr lang="en-US" b="1" i="0" dirty="0">
                <a:effectLst/>
                <a:latin typeface="Segoe UI" panose="020B0502040204020203" pitchFamily="34" charset="0"/>
              </a:rPr>
              <a:t>Dynamics 365 product suite</a:t>
            </a:r>
          </a:p>
          <a:p>
            <a:pPr algn="l"/>
            <a:r>
              <a:rPr lang="en-US" b="0" i="0" dirty="0">
                <a:effectLst/>
                <a:latin typeface="Segoe UI" panose="020B0502040204020203" pitchFamily="34" charset="0"/>
              </a:rPr>
              <a:t>Dynamics 365 is a business application that consists of several solutions, such as Sales, Marketing, Service, Finance, Commerce, and Supply Chain Management. The latter three are considered the finance and operations apps.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508508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DC905-F26F-8993-C78E-9DE3ADDED5B8}"/>
              </a:ext>
            </a:extLst>
          </p:cNvPr>
          <p:cNvSpPr>
            <a:spLocks noGrp="1"/>
          </p:cNvSpPr>
          <p:nvPr>
            <p:ph idx="1"/>
          </p:nvPr>
        </p:nvSpPr>
        <p:spPr>
          <a:xfrm>
            <a:off x="103909" y="163080"/>
            <a:ext cx="10515600" cy="1942811"/>
          </a:xfrm>
        </p:spPr>
        <p:txBody>
          <a:bodyPr>
            <a:normAutofit fontScale="92500" lnSpcReduction="10000"/>
          </a:bodyPr>
          <a:lstStyle/>
          <a:p>
            <a:pPr marL="0" indent="0">
              <a:buNone/>
            </a:pPr>
            <a:r>
              <a:rPr lang="en-US" b="0" i="0" u="sng" dirty="0">
                <a:effectLst/>
                <a:latin typeface="Segoe UI" panose="020B0502040204020203" pitchFamily="34" charset="0"/>
                <a:hlinkClick r:id="rId2"/>
              </a:rPr>
              <a:t>11.2 Create drill-through workspace elements</a:t>
            </a:r>
            <a:endParaRPr lang="en-US" b="0" i="0" u="sng" dirty="0">
              <a:effectLst/>
              <a:latin typeface="Segoe UI" panose="020B0502040204020203" pitchFamily="34" charset="0"/>
            </a:endParaRPr>
          </a:p>
          <a:p>
            <a:pPr marL="0" indent="0">
              <a:buNone/>
            </a:pPr>
            <a:endParaRPr lang="en-US" b="0" i="0" u="sng" dirty="0">
              <a:effectLst/>
              <a:latin typeface="Segoe UI" panose="020B0502040204020203" pitchFamily="34" charset="0"/>
            </a:endParaRP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Drill-through elements allow users to view additional data within a workspace.</a:t>
            </a: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Tiles are buttons that can display data or provide drill-through access.</a:t>
            </a: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Both drill-through elements and tiles can be created through X++ development.</a:t>
            </a:r>
          </a:p>
          <a:p>
            <a:endParaRPr lang="en-PK" dirty="0"/>
          </a:p>
        </p:txBody>
      </p:sp>
      <p:pic>
        <p:nvPicPr>
          <p:cNvPr id="4" name="Picture 3">
            <a:extLst>
              <a:ext uri="{FF2B5EF4-FFF2-40B4-BE49-F238E27FC236}">
                <a16:creationId xmlns:a16="http://schemas.microsoft.com/office/drawing/2014/main" id="{EC64A9D8-4514-AD93-AB05-6A78CA39B16C}"/>
              </a:ext>
            </a:extLst>
          </p:cNvPr>
          <p:cNvPicPr>
            <a:picLocks noChangeAspect="1"/>
          </p:cNvPicPr>
          <p:nvPr/>
        </p:nvPicPr>
        <p:blipFill>
          <a:blip r:embed="rId3"/>
          <a:stretch>
            <a:fillRect/>
          </a:stretch>
        </p:blipFill>
        <p:spPr>
          <a:xfrm>
            <a:off x="1350818" y="2382982"/>
            <a:ext cx="9268691" cy="38845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9960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DDD23C-CA44-BEE4-E9A9-0D5173FB8D73}"/>
              </a:ext>
            </a:extLst>
          </p:cNvPr>
          <p:cNvSpPr>
            <a:spLocks noGrp="1"/>
          </p:cNvSpPr>
          <p:nvPr>
            <p:ph idx="1"/>
          </p:nvPr>
        </p:nvSpPr>
        <p:spPr>
          <a:xfrm>
            <a:off x="315190" y="185449"/>
            <a:ext cx="11561619" cy="6487102"/>
          </a:xfrm>
        </p:spPr>
        <p:txBody>
          <a:bodyPr>
            <a:normAutofit/>
          </a:bodyPr>
          <a:lstStyle/>
          <a:p>
            <a:pPr marL="0" indent="0">
              <a:buNone/>
            </a:pPr>
            <a:r>
              <a:rPr lang="en-US" sz="2000" b="1" i="0" dirty="0">
                <a:effectLst/>
                <a:latin typeface="Segoe UI" panose="020B0502040204020203" pitchFamily="34" charset="0"/>
              </a:rPr>
              <a:t>Add a tile button to your workspace in the user interface</a:t>
            </a:r>
          </a:p>
          <a:p>
            <a:pPr lvl="1">
              <a:lnSpc>
                <a:spcPct val="150000"/>
              </a:lnSpc>
            </a:pPr>
            <a:r>
              <a:rPr lang="en-US" sz="1600" b="0" i="0" dirty="0">
                <a:effectLst/>
                <a:latin typeface="Segoe UI" panose="020B0502040204020203" pitchFamily="34" charset="0"/>
              </a:rPr>
              <a:t>To add a </a:t>
            </a:r>
            <a:r>
              <a:rPr lang="en-US" sz="1600" b="1" i="0" dirty="0">
                <a:solidFill>
                  <a:schemeClr val="accent1">
                    <a:lumMod val="75000"/>
                  </a:schemeClr>
                </a:solidFill>
                <a:effectLst/>
                <a:latin typeface="Segoe UI" panose="020B0502040204020203" pitchFamily="34" charset="0"/>
              </a:rPr>
              <a:t>Tile</a:t>
            </a:r>
            <a:r>
              <a:rPr lang="en-US" sz="1600" b="0" i="0" dirty="0">
                <a:effectLst/>
                <a:latin typeface="Segoe UI" panose="020B0502040204020203" pitchFamily="34" charset="0"/>
              </a:rPr>
              <a:t> button to your workspace in the user interface, follow these steps:</a:t>
            </a:r>
          </a:p>
          <a:p>
            <a:pPr lvl="2">
              <a:lnSpc>
                <a:spcPct val="150000"/>
              </a:lnSpc>
              <a:buFont typeface="+mj-lt"/>
              <a:buAutoNum type="arabicPeriod"/>
            </a:pPr>
            <a:r>
              <a:rPr lang="en-US" sz="1400" b="0" i="0" dirty="0">
                <a:effectLst/>
                <a:latin typeface="Segoe UI" panose="020B0502040204020203" pitchFamily="34" charset="0"/>
              </a:rPr>
              <a:t>Right-click the dashboard below the header image and select </a:t>
            </a:r>
            <a:r>
              <a:rPr lang="en-US" sz="1400" b="1" i="0" dirty="0">
                <a:solidFill>
                  <a:schemeClr val="accent1">
                    <a:lumMod val="75000"/>
                  </a:schemeClr>
                </a:solidFill>
                <a:effectLst/>
                <a:latin typeface="Segoe UI" panose="020B0502040204020203" pitchFamily="34" charset="0"/>
              </a:rPr>
              <a:t>Personalize</a:t>
            </a:r>
            <a:r>
              <a:rPr lang="en-US" sz="1400" b="0" i="0" dirty="0">
                <a:solidFill>
                  <a:schemeClr val="accent1">
                    <a:lumMod val="75000"/>
                  </a:schemeClr>
                </a:solidFill>
                <a:effectLst/>
                <a:latin typeface="Segoe UI" panose="020B0502040204020203" pitchFamily="34" charset="0"/>
              </a:rPr>
              <a:t>.</a:t>
            </a:r>
          </a:p>
          <a:p>
            <a:pPr lvl="2">
              <a:lnSpc>
                <a:spcPct val="150000"/>
              </a:lnSpc>
              <a:buFont typeface="+mj-lt"/>
              <a:buAutoNum type="arabicPeriod"/>
            </a:pPr>
            <a:r>
              <a:rPr lang="en-US" sz="1400" b="0" i="0" dirty="0">
                <a:effectLst/>
                <a:latin typeface="Segoe UI" panose="020B0502040204020203" pitchFamily="34" charset="0"/>
              </a:rPr>
              <a:t>Select the </a:t>
            </a:r>
            <a:r>
              <a:rPr lang="en-US" sz="1400" b="1" i="0" dirty="0">
                <a:solidFill>
                  <a:schemeClr val="accent1">
                    <a:lumMod val="75000"/>
                  </a:schemeClr>
                </a:solidFill>
                <a:effectLst/>
                <a:latin typeface="Segoe UI" panose="020B0502040204020203" pitchFamily="34" charset="0"/>
              </a:rPr>
              <a:t>+Add a workspace</a:t>
            </a:r>
            <a:r>
              <a:rPr lang="en-US" sz="1400" b="0" i="0" dirty="0">
                <a:solidFill>
                  <a:schemeClr val="accent1">
                    <a:lumMod val="75000"/>
                  </a:schemeClr>
                </a:solidFill>
                <a:effectLst/>
                <a:latin typeface="Segoe UI" panose="020B0502040204020203" pitchFamily="34" charset="0"/>
              </a:rPr>
              <a:t> </a:t>
            </a:r>
            <a:r>
              <a:rPr lang="en-US" sz="1400" b="0" i="0" dirty="0">
                <a:effectLst/>
                <a:latin typeface="Segoe UI" panose="020B0502040204020203" pitchFamily="34" charset="0"/>
              </a:rPr>
              <a:t>button. A new workspace will be created, titled </a:t>
            </a:r>
            <a:r>
              <a:rPr lang="en-US" sz="1400" b="1" i="0" dirty="0">
                <a:solidFill>
                  <a:schemeClr val="accent1">
                    <a:lumMod val="75000"/>
                  </a:schemeClr>
                </a:solidFill>
                <a:effectLst/>
                <a:latin typeface="Segoe UI" panose="020B0502040204020203" pitchFamily="34" charset="0"/>
              </a:rPr>
              <a:t>My Workspace 1</a:t>
            </a:r>
            <a:r>
              <a:rPr lang="en-US" sz="1400" b="0" i="0" dirty="0">
                <a:solidFill>
                  <a:schemeClr val="accent1">
                    <a:lumMod val="75000"/>
                  </a:schemeClr>
                </a:solidFill>
                <a:effectLst/>
                <a:latin typeface="Segoe UI" panose="020B0502040204020203" pitchFamily="34" charset="0"/>
              </a:rPr>
              <a:t>.</a:t>
            </a:r>
          </a:p>
          <a:p>
            <a:pPr lvl="2">
              <a:lnSpc>
                <a:spcPct val="150000"/>
              </a:lnSpc>
              <a:buFont typeface="+mj-lt"/>
              <a:buAutoNum type="arabicPeriod"/>
            </a:pPr>
            <a:r>
              <a:rPr lang="en-US" sz="1400" b="0" i="0" dirty="0">
                <a:effectLst/>
                <a:latin typeface="Segoe UI" panose="020B0502040204020203" pitchFamily="34" charset="0"/>
              </a:rPr>
              <a:t>Right-click </a:t>
            </a:r>
            <a:r>
              <a:rPr lang="en-US" sz="1400" b="1" i="0" dirty="0">
                <a:solidFill>
                  <a:schemeClr val="accent1">
                    <a:lumMod val="75000"/>
                  </a:schemeClr>
                </a:solidFill>
                <a:effectLst/>
                <a:latin typeface="Segoe UI" panose="020B0502040204020203" pitchFamily="34" charset="0"/>
              </a:rPr>
              <a:t>My Workspace 1</a:t>
            </a:r>
            <a:r>
              <a:rPr lang="en-US" sz="1400" b="0" i="0" dirty="0">
                <a:solidFill>
                  <a:schemeClr val="accent1">
                    <a:lumMod val="75000"/>
                  </a:schemeClr>
                </a:solidFill>
                <a:effectLst/>
                <a:latin typeface="Segoe UI" panose="020B0502040204020203" pitchFamily="34" charset="0"/>
              </a:rPr>
              <a:t> </a:t>
            </a:r>
            <a:r>
              <a:rPr lang="en-US" sz="1400" b="0" i="0" dirty="0">
                <a:effectLst/>
                <a:latin typeface="Segoe UI" panose="020B0502040204020203" pitchFamily="34" charset="0"/>
              </a:rPr>
              <a:t>and enter a new name for your workspace. </a:t>
            </a:r>
            <a:r>
              <a:rPr lang="en-US" sz="1400" dirty="0">
                <a:latin typeface="Segoe UI" panose="020B0502040204020203" pitchFamily="34" charset="0"/>
                <a:hlinkClick r:id="rId2"/>
              </a:rPr>
              <a:t>Read more..</a:t>
            </a:r>
            <a:endParaRPr lang="en-US" sz="1400" b="0" i="0" dirty="0">
              <a:effectLst/>
              <a:latin typeface="Segoe UI" panose="020B0502040204020203" pitchFamily="34" charset="0"/>
            </a:endParaRPr>
          </a:p>
          <a:p>
            <a:endParaRPr lang="en-US" dirty="0"/>
          </a:p>
          <a:p>
            <a:pPr marL="0" indent="0">
              <a:buNone/>
            </a:pPr>
            <a:r>
              <a:rPr lang="en-US" sz="1800" b="1" i="0" dirty="0">
                <a:effectLst/>
                <a:latin typeface="Segoe UI" panose="020B0502040204020203" pitchFamily="34" charset="0"/>
              </a:rPr>
              <a:t>Add a tile button to an existing workspace in the developer environment</a:t>
            </a:r>
          </a:p>
          <a:p>
            <a:pPr algn="l"/>
            <a:r>
              <a:rPr lang="en-US" sz="1800" b="0" i="0" dirty="0">
                <a:effectLst/>
                <a:latin typeface="Segoe UI" panose="020B0502040204020203" pitchFamily="34" charset="0"/>
              </a:rPr>
              <a:t>To add a </a:t>
            </a:r>
            <a:r>
              <a:rPr lang="en-US" sz="1800" b="1" i="0" dirty="0">
                <a:solidFill>
                  <a:schemeClr val="accent1">
                    <a:lumMod val="75000"/>
                  </a:schemeClr>
                </a:solidFill>
                <a:effectLst/>
                <a:latin typeface="Segoe UI" panose="020B0502040204020203" pitchFamily="34" charset="0"/>
              </a:rPr>
              <a:t>Tile</a:t>
            </a:r>
            <a:r>
              <a:rPr lang="en-US" sz="1800" b="0" i="0" dirty="0">
                <a:effectLst/>
                <a:latin typeface="Segoe UI" panose="020B0502040204020203" pitchFamily="34" charset="0"/>
              </a:rPr>
              <a:t> button to an existing workspace, follow these steps:</a:t>
            </a:r>
          </a:p>
          <a:p>
            <a:pPr lvl="1">
              <a:spcAft>
                <a:spcPts val="600"/>
              </a:spcAft>
              <a:buFont typeface="+mj-lt"/>
              <a:buAutoNum type="arabicPeriod"/>
            </a:pPr>
            <a:r>
              <a:rPr lang="en-US" sz="1600" b="0" i="0" dirty="0">
                <a:effectLst/>
                <a:latin typeface="Segoe UI" panose="020B0502040204020203" pitchFamily="34" charset="0"/>
              </a:rPr>
              <a:t>Create a new project in Visual Studio and make sure that the model that your project is in references "Fleet Management." Verify that the model that your project is in references "Fleet Management" by following these steps:</a:t>
            </a:r>
          </a:p>
          <a:p>
            <a:pPr marL="1200150" lvl="2" indent="-285750">
              <a:spcAft>
                <a:spcPts val="600"/>
              </a:spcAft>
              <a:buFont typeface="+mj-lt"/>
              <a:buAutoNum type="arabicPeriod"/>
            </a:pPr>
            <a:r>
              <a:rPr lang="en-US" sz="1600" b="0" i="0" dirty="0">
                <a:effectLst/>
                <a:latin typeface="Segoe UI" panose="020B0502040204020203" pitchFamily="34" charset="0"/>
              </a:rPr>
              <a:t>Select the </a:t>
            </a:r>
            <a:r>
              <a:rPr lang="en-US" sz="1600" b="1" i="0" dirty="0">
                <a:solidFill>
                  <a:schemeClr val="accent1">
                    <a:lumMod val="75000"/>
                  </a:schemeClr>
                </a:solidFill>
                <a:effectLst/>
                <a:latin typeface="Segoe UI" panose="020B0502040204020203" pitchFamily="34" charset="0"/>
              </a:rPr>
              <a:t>Dynamics 365</a:t>
            </a:r>
            <a:r>
              <a:rPr lang="en-US" sz="1600" b="0" i="0" dirty="0">
                <a:solidFill>
                  <a:schemeClr val="accent1">
                    <a:lumMod val="75000"/>
                  </a:schemeClr>
                </a:solidFill>
                <a:effectLst/>
                <a:latin typeface="Segoe UI" panose="020B0502040204020203" pitchFamily="34" charset="0"/>
              </a:rPr>
              <a:t> </a:t>
            </a:r>
            <a:r>
              <a:rPr lang="en-US" sz="1600" b="0" i="0" dirty="0">
                <a:effectLst/>
                <a:latin typeface="Segoe UI" panose="020B0502040204020203" pitchFamily="34" charset="0"/>
              </a:rPr>
              <a:t>menu.</a:t>
            </a:r>
          </a:p>
          <a:p>
            <a:pPr marL="1200150" lvl="2" indent="-285750">
              <a:spcAft>
                <a:spcPts val="600"/>
              </a:spcAft>
              <a:buFont typeface="+mj-lt"/>
              <a:buAutoNum type="arabicPeriod"/>
            </a:pPr>
            <a:r>
              <a:rPr lang="en-US" sz="1600" b="0" i="0" dirty="0">
                <a:effectLst/>
                <a:latin typeface="Segoe UI" panose="020B0502040204020203" pitchFamily="34" charset="0"/>
              </a:rPr>
              <a:t>Select </a:t>
            </a:r>
            <a:r>
              <a:rPr lang="en-US" sz="1600" b="1" i="0" dirty="0">
                <a:solidFill>
                  <a:schemeClr val="accent1">
                    <a:lumMod val="75000"/>
                  </a:schemeClr>
                </a:solidFill>
                <a:effectLst/>
                <a:latin typeface="Segoe UI" panose="020B0502040204020203" pitchFamily="34" charset="0"/>
              </a:rPr>
              <a:t>Model management &gt; Update model parameters</a:t>
            </a:r>
            <a:r>
              <a:rPr lang="en-US" sz="1600" b="0" i="0" dirty="0">
                <a:solidFill>
                  <a:schemeClr val="accent1">
                    <a:lumMod val="75000"/>
                  </a:schemeClr>
                </a:solidFill>
                <a:effectLst/>
                <a:latin typeface="Segoe UI" panose="020B0502040204020203" pitchFamily="34" charset="0"/>
              </a:rPr>
              <a:t>.</a:t>
            </a:r>
          </a:p>
          <a:p>
            <a:pPr marL="1200150" lvl="2" indent="-285750">
              <a:spcAft>
                <a:spcPts val="600"/>
              </a:spcAft>
              <a:buFont typeface="+mj-lt"/>
              <a:buAutoNum type="arabicPeriod"/>
            </a:pPr>
            <a:r>
              <a:rPr lang="en-US" sz="1600" b="0" i="0" dirty="0">
                <a:effectLst/>
                <a:latin typeface="Segoe UI" panose="020B0502040204020203" pitchFamily="34" charset="0"/>
              </a:rPr>
              <a:t>Select the model that you are using in the </a:t>
            </a:r>
            <a:r>
              <a:rPr lang="en-US" sz="1600" b="1" i="0" dirty="0">
                <a:solidFill>
                  <a:schemeClr val="accent1">
                    <a:lumMod val="75000"/>
                  </a:schemeClr>
                </a:solidFill>
                <a:effectLst/>
                <a:latin typeface="Segoe UI" panose="020B0502040204020203" pitchFamily="34" charset="0"/>
              </a:rPr>
              <a:t>Model name</a:t>
            </a:r>
            <a:r>
              <a:rPr lang="en-US" sz="1600" b="0" i="0" dirty="0">
                <a:solidFill>
                  <a:schemeClr val="accent1">
                    <a:lumMod val="75000"/>
                  </a:schemeClr>
                </a:solidFill>
                <a:effectLst/>
                <a:latin typeface="Segoe UI" panose="020B0502040204020203" pitchFamily="34" charset="0"/>
              </a:rPr>
              <a:t> </a:t>
            </a:r>
            <a:r>
              <a:rPr lang="en-US" sz="1600" b="0" i="0" dirty="0">
                <a:effectLst/>
                <a:latin typeface="Segoe UI" panose="020B0502040204020203" pitchFamily="34" charset="0"/>
              </a:rPr>
              <a:t>drop-down list.</a:t>
            </a:r>
          </a:p>
          <a:p>
            <a:pPr marL="1200150" lvl="2" indent="-285750">
              <a:spcAft>
                <a:spcPts val="600"/>
              </a:spcAft>
              <a:buFont typeface="+mj-lt"/>
              <a:buAutoNum type="arabicPeriod"/>
            </a:pPr>
            <a:r>
              <a:rPr lang="en-US" sz="1600" b="0" i="0" dirty="0">
                <a:effectLst/>
                <a:latin typeface="Segoe UI" panose="020B0502040204020203" pitchFamily="34" charset="0"/>
              </a:rPr>
              <a:t>Select </a:t>
            </a:r>
            <a:r>
              <a:rPr lang="en-US" sz="1600" b="1" i="0" dirty="0">
                <a:solidFill>
                  <a:schemeClr val="accent1">
                    <a:lumMod val="75000"/>
                  </a:schemeClr>
                </a:solidFill>
                <a:effectLst/>
                <a:latin typeface="Segoe UI" panose="020B0502040204020203" pitchFamily="34" charset="0"/>
              </a:rPr>
              <a:t>Next</a:t>
            </a:r>
            <a:r>
              <a:rPr lang="en-US" sz="1600" b="0" i="0" dirty="0">
                <a:solidFill>
                  <a:schemeClr val="accent1">
                    <a:lumMod val="75000"/>
                  </a:schemeClr>
                </a:solidFill>
                <a:effectLst/>
                <a:latin typeface="Segoe UI" panose="020B0502040204020203" pitchFamily="34" charset="0"/>
              </a:rPr>
              <a:t>.</a:t>
            </a:r>
          </a:p>
          <a:p>
            <a:pPr marL="1200150" lvl="2" indent="-285750">
              <a:spcAft>
                <a:spcPts val="600"/>
              </a:spcAft>
              <a:buFont typeface="+mj-lt"/>
              <a:buAutoNum type="arabicPeriod"/>
            </a:pPr>
            <a:r>
              <a:rPr lang="en-US" sz="1600" b="0" i="0" dirty="0">
                <a:effectLst/>
                <a:latin typeface="Segoe UI" panose="020B0502040204020203" pitchFamily="34" charset="0"/>
              </a:rPr>
              <a:t>Ensure that the </a:t>
            </a:r>
            <a:r>
              <a:rPr lang="en-US" sz="1600" b="1" i="0" dirty="0">
                <a:solidFill>
                  <a:schemeClr val="accent1">
                    <a:lumMod val="75000"/>
                  </a:schemeClr>
                </a:solidFill>
                <a:effectLst/>
                <a:latin typeface="Segoe UI" panose="020B0502040204020203" pitchFamily="34" charset="0"/>
              </a:rPr>
              <a:t>Fleet Management</a:t>
            </a:r>
            <a:r>
              <a:rPr lang="en-US" sz="1600" b="0" i="0" dirty="0">
                <a:solidFill>
                  <a:schemeClr val="accent1">
                    <a:lumMod val="75000"/>
                  </a:schemeClr>
                </a:solidFill>
                <a:effectLst/>
                <a:latin typeface="Segoe UI" panose="020B0502040204020203" pitchFamily="34" charset="0"/>
              </a:rPr>
              <a:t> </a:t>
            </a:r>
            <a:r>
              <a:rPr lang="en-US" sz="1600" b="0" i="0" dirty="0">
                <a:effectLst/>
                <a:latin typeface="Segoe UI" panose="020B0502040204020203" pitchFamily="34" charset="0"/>
              </a:rPr>
              <a:t>model is selected in the </a:t>
            </a:r>
            <a:r>
              <a:rPr lang="en-US" sz="1600" b="1" i="0" dirty="0">
                <a:solidFill>
                  <a:schemeClr val="accent1">
                    <a:lumMod val="75000"/>
                  </a:schemeClr>
                </a:solidFill>
                <a:effectLst/>
                <a:latin typeface="Segoe UI" panose="020B0502040204020203" pitchFamily="34" charset="0"/>
              </a:rPr>
              <a:t>References models</a:t>
            </a:r>
            <a:r>
              <a:rPr lang="en-US" sz="1600" b="0" i="0" dirty="0">
                <a:solidFill>
                  <a:schemeClr val="accent1">
                    <a:lumMod val="75000"/>
                  </a:schemeClr>
                </a:solidFill>
                <a:effectLst/>
                <a:latin typeface="Segoe UI" panose="020B0502040204020203" pitchFamily="34" charset="0"/>
              </a:rPr>
              <a:t> </a:t>
            </a:r>
            <a:r>
              <a:rPr lang="en-US" sz="1600" b="0" i="0" dirty="0">
                <a:effectLst/>
                <a:latin typeface="Segoe UI" panose="020B0502040204020203" pitchFamily="34" charset="0"/>
              </a:rPr>
              <a:t>screen.</a:t>
            </a:r>
          </a:p>
          <a:p>
            <a:pPr lvl="1">
              <a:spcAft>
                <a:spcPts val="600"/>
              </a:spcAft>
              <a:buFont typeface="+mj-lt"/>
              <a:buAutoNum type="arabicPeriod"/>
            </a:pPr>
            <a:r>
              <a:rPr lang="en-US" sz="1600" b="0" i="0" dirty="0">
                <a:effectLst/>
                <a:latin typeface="Segoe UI" panose="020B0502040204020203" pitchFamily="34" charset="0"/>
              </a:rPr>
              <a:t>With the new project open in the Solution Explorer, right-click the project and select </a:t>
            </a:r>
            <a:r>
              <a:rPr lang="en-US" sz="1600" b="1" i="0" dirty="0">
                <a:solidFill>
                  <a:schemeClr val="accent1">
                    <a:lumMod val="75000"/>
                  </a:schemeClr>
                </a:solidFill>
                <a:effectLst/>
                <a:latin typeface="Segoe UI" panose="020B0502040204020203" pitchFamily="34" charset="0"/>
              </a:rPr>
              <a:t>Add &gt; New item</a:t>
            </a:r>
            <a:r>
              <a:rPr lang="en-US" sz="1600" b="0" i="0" dirty="0">
                <a:effectLst/>
                <a:latin typeface="Segoe UI" panose="020B0502040204020203" pitchFamily="34" charset="0"/>
              </a:rPr>
              <a:t>.</a:t>
            </a:r>
            <a:endParaRPr lang="en-US" sz="1600" dirty="0">
              <a:latin typeface="Segoe UI" panose="020B0502040204020203" pitchFamily="34" charset="0"/>
            </a:endParaRPr>
          </a:p>
          <a:p>
            <a:pPr lvl="1">
              <a:spcAft>
                <a:spcPts val="600"/>
              </a:spcAft>
              <a:buFont typeface="+mj-lt"/>
              <a:buAutoNum type="arabicPeriod"/>
            </a:pPr>
            <a:r>
              <a:rPr lang="en-US" sz="1600" dirty="0">
                <a:latin typeface="Segoe UI" panose="020B0502040204020203" pitchFamily="34" charset="0"/>
                <a:hlinkClick r:id="rId2"/>
              </a:rPr>
              <a:t>Read more</a:t>
            </a:r>
            <a:endParaRPr lang="en-US" sz="1600" b="0" i="0" dirty="0">
              <a:effectLst/>
              <a:latin typeface="Segoe UI" panose="020B0502040204020203" pitchFamily="34" charset="0"/>
            </a:endParaRPr>
          </a:p>
          <a:p>
            <a:pPr marL="0" indent="0">
              <a:buNone/>
            </a:pPr>
            <a:endParaRPr lang="en-PK" dirty="0"/>
          </a:p>
        </p:txBody>
      </p:sp>
    </p:spTree>
    <p:extLst>
      <p:ext uri="{BB962C8B-B14F-4D97-AF65-F5344CB8AC3E}">
        <p14:creationId xmlns:p14="http://schemas.microsoft.com/office/powerpoint/2010/main" val="3612662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10C5A5-06B3-A8AA-45C1-AAAAA1400AB2}"/>
              </a:ext>
            </a:extLst>
          </p:cNvPr>
          <p:cNvSpPr>
            <a:spLocks noGrp="1"/>
          </p:cNvSpPr>
          <p:nvPr>
            <p:ph idx="1"/>
          </p:nvPr>
        </p:nvSpPr>
        <p:spPr>
          <a:xfrm>
            <a:off x="117764" y="149225"/>
            <a:ext cx="11921836" cy="3078884"/>
          </a:xfrm>
        </p:spPr>
        <p:txBody>
          <a:bodyPr/>
          <a:lstStyle/>
          <a:p>
            <a:pPr marL="0" indent="0">
              <a:buNone/>
            </a:pPr>
            <a:r>
              <a:rPr lang="en-US" b="0" i="0" u="sng" dirty="0">
                <a:effectLst/>
                <a:latin typeface="Segoe UI" panose="020B0502040204020203" pitchFamily="34" charset="0"/>
                <a:hlinkClick r:id="rId2"/>
              </a:rPr>
              <a:t>11.3 Create custom reusable report functions by using RDL</a:t>
            </a:r>
            <a:endParaRPr lang="en-US"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RDL is an XML representation of an SSRS report definition.</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It can be used to define charts, graphs, calculations, text, images, and other report objects.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All SSRS reports generate a .</a:t>
            </a:r>
            <a:r>
              <a:rPr lang="en-US" sz="1600" b="0" i="0" dirty="0" err="1">
                <a:effectLst/>
                <a:latin typeface="Segoe UI" panose="020B0502040204020203" pitchFamily="34" charset="0"/>
                <a:cs typeface="Segoe UI" panose="020B0502040204020203" pitchFamily="34" charset="0"/>
              </a:rPr>
              <a:t>rdl</a:t>
            </a:r>
            <a:r>
              <a:rPr lang="en-US" sz="1600" b="0" i="0" dirty="0">
                <a:effectLst/>
                <a:latin typeface="Segoe UI" panose="020B0502040204020203" pitchFamily="34" charset="0"/>
                <a:cs typeface="Segoe UI" panose="020B0502040204020203" pitchFamily="34" charset="0"/>
              </a:rPr>
              <a:t> file.</a:t>
            </a:r>
          </a:p>
          <a:p>
            <a:pPr marL="0" indent="0" algn="l">
              <a:buNone/>
            </a:pPr>
            <a:r>
              <a:rPr lang="en-US" b="0" i="0" u="sng" dirty="0">
                <a:effectLst/>
                <a:latin typeface="Segoe UI" panose="020B0502040204020203" pitchFamily="34" charset="0"/>
                <a:hlinkClick r:id="rId3"/>
              </a:rPr>
              <a:t>11.4 Implement built-in KPIs, charts, and other reporting components</a:t>
            </a:r>
            <a:endParaRPr lang="en-US" sz="4000" b="0" i="0" dirty="0">
              <a:effectLst/>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Workspaces can contain main elements, built-in KPIs, charts, and other components.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Presentation types for elements in a workspace are Tile, List, and Link.</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Elements can be added to a workspace from the user interface by selecting the presentation type and configuring the element.</a:t>
            </a:r>
          </a:p>
          <a:p>
            <a:endParaRPr lang="en-PK" dirty="0"/>
          </a:p>
        </p:txBody>
      </p:sp>
      <p:pic>
        <p:nvPicPr>
          <p:cNvPr id="4" name="Picture 3">
            <a:extLst>
              <a:ext uri="{FF2B5EF4-FFF2-40B4-BE49-F238E27FC236}">
                <a16:creationId xmlns:a16="http://schemas.microsoft.com/office/drawing/2014/main" id="{9E4E6982-8879-E2F0-C595-E614CDB289CB}"/>
              </a:ext>
            </a:extLst>
          </p:cNvPr>
          <p:cNvPicPr>
            <a:picLocks noChangeAspect="1"/>
          </p:cNvPicPr>
          <p:nvPr/>
        </p:nvPicPr>
        <p:blipFill>
          <a:blip r:embed="rId4"/>
          <a:stretch>
            <a:fillRect/>
          </a:stretch>
        </p:blipFill>
        <p:spPr>
          <a:xfrm>
            <a:off x="4627418" y="3525982"/>
            <a:ext cx="7287492" cy="3078884"/>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03DABC5-E1CE-3276-047F-902D19DC5FF6}"/>
              </a:ext>
            </a:extLst>
          </p:cNvPr>
          <p:cNvSpPr txBox="1"/>
          <p:nvPr/>
        </p:nvSpPr>
        <p:spPr>
          <a:xfrm>
            <a:off x="117764" y="3525982"/>
            <a:ext cx="4357254" cy="2677656"/>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effectLst/>
                <a:latin typeface="Segoe UI" panose="020B0502040204020203" pitchFamily="34" charset="0"/>
              </a:rPr>
              <a:t>You should follow these high-level steps:</a:t>
            </a:r>
          </a:p>
          <a:p>
            <a:pPr marL="285750" indent="-285750" algn="l">
              <a:buFont typeface="Arial" panose="020B0604020202020204" pitchFamily="34" charset="0"/>
              <a:buChar char="•"/>
            </a:pPr>
            <a:endParaRPr lang="en-US" sz="1600" b="0" i="0" dirty="0">
              <a:effectLst/>
              <a:latin typeface="Segoe UI" panose="020B0502040204020203" pitchFamily="34" charset="0"/>
            </a:endParaRPr>
          </a:p>
          <a:p>
            <a:pPr lvl="1">
              <a:buFont typeface="+mj-lt"/>
              <a:buAutoNum type="arabicPeriod"/>
            </a:pPr>
            <a:r>
              <a:rPr lang="en-US" sz="1600" b="0" i="0" dirty="0">
                <a:effectLst/>
                <a:latin typeface="Segoe UI" panose="020B0502040204020203" pitchFamily="34" charset="0"/>
              </a:rPr>
              <a:t>Create the KPI object.</a:t>
            </a:r>
          </a:p>
          <a:p>
            <a:pPr lvl="1">
              <a:buFont typeface="+mj-lt"/>
              <a:buAutoNum type="arabicPeriod"/>
            </a:pPr>
            <a:r>
              <a:rPr lang="en-US" sz="1600" b="0" i="0" dirty="0">
                <a:effectLst/>
                <a:latin typeface="Segoe UI" panose="020B0502040204020203" pitchFamily="34" charset="0"/>
              </a:rPr>
              <a:t>Define KPI range, goals, and/or tends.</a:t>
            </a:r>
          </a:p>
          <a:p>
            <a:pPr lvl="1">
              <a:buFont typeface="+mj-lt"/>
              <a:buAutoNum type="arabicPeriod"/>
            </a:pPr>
            <a:r>
              <a:rPr lang="en-US" sz="1600" b="0" i="0" dirty="0">
                <a:effectLst/>
                <a:latin typeface="Segoe UI" panose="020B0502040204020203" pitchFamily="34" charset="0"/>
              </a:rPr>
              <a:t>Create a tile for the KPI to display on.</a:t>
            </a:r>
          </a:p>
          <a:p>
            <a:pPr lvl="1">
              <a:buFont typeface="+mj-lt"/>
              <a:buAutoNum type="arabicPeriod"/>
            </a:pPr>
            <a:r>
              <a:rPr lang="en-US" sz="1600" b="0" i="0" dirty="0">
                <a:effectLst/>
                <a:latin typeface="Segoe UI" panose="020B0502040204020203" pitchFamily="34" charset="0"/>
              </a:rPr>
              <a:t>Add the KPI to the tile.</a:t>
            </a:r>
          </a:p>
          <a:p>
            <a:endParaRPr lang="en-US" dirty="0"/>
          </a:p>
          <a:p>
            <a:r>
              <a:rPr lang="en-US" b="0" i="1" u="sng" dirty="0">
                <a:effectLst/>
                <a:latin typeface="Segoe UI" panose="020B0502040204020203" pitchFamily="34" charset="0"/>
                <a:hlinkClick r:id="rId5">
                  <a:extLst>
                    <a:ext uri="{A12FA001-AC4F-418D-AE19-62706E023703}">
                      <ahyp:hlinkClr xmlns:ahyp="http://schemas.microsoft.com/office/drawing/2018/hyperlinkcolor" val="tx"/>
                    </a:ext>
                  </a:extLst>
                </a:hlinkClick>
              </a:rPr>
              <a:t>Practice Link Below:</a:t>
            </a:r>
          </a:p>
          <a:p>
            <a:r>
              <a:rPr lang="en-US" b="0" i="0" u="sng" dirty="0">
                <a:solidFill>
                  <a:srgbClr val="0563C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Exercise - Create a workspace and add a tile, list, link, and Power BI element</a:t>
            </a:r>
            <a:endParaRPr lang="en-PK" dirty="0"/>
          </a:p>
        </p:txBody>
      </p:sp>
    </p:spTree>
    <p:extLst>
      <p:ext uri="{BB962C8B-B14F-4D97-AF65-F5344CB8AC3E}">
        <p14:creationId xmlns:p14="http://schemas.microsoft.com/office/powerpoint/2010/main" val="967227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F6C2-9CBD-138C-A224-F6CDEA5AB9EA}"/>
              </a:ext>
            </a:extLst>
          </p:cNvPr>
          <p:cNvSpPr>
            <a:spLocks noGrp="1"/>
          </p:cNvSpPr>
          <p:nvPr>
            <p:ph type="title"/>
          </p:nvPr>
        </p:nvSpPr>
        <p:spPr>
          <a:xfrm>
            <a:off x="110836" y="18255"/>
            <a:ext cx="12081164" cy="1145527"/>
          </a:xfrm>
        </p:spPr>
        <p:txBody>
          <a:bodyPr>
            <a:normAutofit/>
          </a:bodyPr>
          <a:lstStyle/>
          <a:p>
            <a:r>
              <a:rPr lang="en-US" sz="3200" b="1" i="0" u="sng" dirty="0">
                <a:effectLst/>
                <a:latin typeface="Segoe UI" panose="020B0502040204020203" pitchFamily="34" charset="0"/>
                <a:hlinkClick r:id="rId2"/>
              </a:rPr>
              <a:t>12.Implement role-based security in finance and operations apps</a:t>
            </a:r>
            <a:endParaRPr lang="en-PK" sz="3200" dirty="0"/>
          </a:p>
        </p:txBody>
      </p:sp>
      <p:sp>
        <p:nvSpPr>
          <p:cNvPr id="3" name="Content Placeholder 2">
            <a:extLst>
              <a:ext uri="{FF2B5EF4-FFF2-40B4-BE49-F238E27FC236}">
                <a16:creationId xmlns:a16="http://schemas.microsoft.com/office/drawing/2014/main" id="{9AE3EF8F-5841-6146-7BCD-C3EC2CA25284}"/>
              </a:ext>
            </a:extLst>
          </p:cNvPr>
          <p:cNvSpPr>
            <a:spLocks noGrp="1"/>
          </p:cNvSpPr>
          <p:nvPr>
            <p:ph idx="1"/>
          </p:nvPr>
        </p:nvSpPr>
        <p:spPr>
          <a:xfrm>
            <a:off x="110836" y="1163781"/>
            <a:ext cx="11970328" cy="5527963"/>
          </a:xfrm>
        </p:spPr>
        <p:txBody>
          <a:bodyPr>
            <a:normAutofit/>
          </a:bodyPr>
          <a:lstStyle/>
          <a:p>
            <a:pPr algn="l"/>
            <a:r>
              <a:rPr lang="en-US" sz="2000" b="0" i="0" dirty="0">
                <a:effectLst/>
                <a:latin typeface="Segoe UI" panose="020B0502040204020203" pitchFamily="34" charset="0"/>
              </a:rPr>
              <a:t>Finance and operations apps use role-based security to assign access to components in the system. </a:t>
            </a:r>
          </a:p>
          <a:p>
            <a:pPr algn="l"/>
            <a:r>
              <a:rPr lang="en-US" sz="2000" b="0" i="0" dirty="0">
                <a:effectLst/>
                <a:latin typeface="Segoe UI" panose="020B0502040204020203" pitchFamily="34" charset="0"/>
              </a:rPr>
              <a:t>A user who is assigned to a security role has access to the set of privileges that is associated with that role.</a:t>
            </a:r>
          </a:p>
          <a:p>
            <a:pPr algn="l"/>
            <a:endParaRPr lang="en-US" sz="2000" b="0" i="0" dirty="0">
              <a:effectLst/>
              <a:latin typeface="Segoe UI" panose="020B0502040204020203" pitchFamily="34" charset="0"/>
            </a:endParaRPr>
          </a:p>
          <a:p>
            <a:pPr algn="l"/>
            <a:r>
              <a:rPr lang="en-US" sz="2000" b="1" i="1" dirty="0">
                <a:effectLst/>
                <a:latin typeface="Segoe UI" panose="020B0502040204020203" pitchFamily="34" charset="0"/>
              </a:rPr>
              <a:t>Learning objectives</a:t>
            </a:r>
          </a:p>
          <a:p>
            <a:pPr algn="l"/>
            <a:r>
              <a:rPr lang="en-US" sz="2000" b="0" i="0" dirty="0">
                <a:effectLst/>
                <a:latin typeface="Segoe UI" panose="020B0502040204020203" pitchFamily="34" charset="0"/>
              </a:rPr>
              <a:t>In this module, you will learn how to:</a:t>
            </a:r>
          </a:p>
          <a:p>
            <a:pPr lvl="1"/>
            <a:r>
              <a:rPr lang="en-US" sz="2000" b="0" i="0" dirty="0">
                <a:effectLst/>
                <a:latin typeface="Segoe UI" panose="020B0502040204020203" pitchFamily="34" charset="0"/>
              </a:rPr>
              <a:t>Create and modify roles, duties, privileges, and permissions.</a:t>
            </a:r>
          </a:p>
          <a:p>
            <a:pPr lvl="1"/>
            <a:r>
              <a:rPr lang="en-US" sz="2000" b="0" i="0" dirty="0">
                <a:effectLst/>
                <a:latin typeface="Segoe UI" panose="020B0502040204020203" pitchFamily="34" charset="0"/>
              </a:rPr>
              <a:t>Review the role-based security hierarchy.</a:t>
            </a:r>
          </a:p>
          <a:p>
            <a:pPr lvl="1"/>
            <a:r>
              <a:rPr lang="en-US" sz="2000" b="0" i="0" dirty="0">
                <a:effectLst/>
                <a:latin typeface="Segoe UI" panose="020B0502040204020203" pitchFamily="34" charset="0"/>
              </a:rPr>
              <a:t>Use and enforce permissions policies.</a:t>
            </a:r>
          </a:p>
          <a:p>
            <a:pPr lvl="1"/>
            <a:r>
              <a:rPr lang="en-US" sz="2000" b="0" i="0" dirty="0">
                <a:effectLst/>
                <a:latin typeface="Segoe UI" panose="020B0502040204020203" pitchFamily="34" charset="0"/>
              </a:rPr>
              <a:t>Define the extensible data security framework (XDS).</a:t>
            </a:r>
          </a:p>
          <a:p>
            <a:pPr lvl="1"/>
            <a:r>
              <a:rPr lang="en-US" sz="2000" b="0" i="0" dirty="0">
                <a:effectLst/>
                <a:latin typeface="Segoe UI" panose="020B0502040204020203" pitchFamily="34" charset="0"/>
              </a:rPr>
              <a:t>Apply security permissions.</a:t>
            </a:r>
          </a:p>
          <a:p>
            <a:pPr lvl="1"/>
            <a:r>
              <a:rPr lang="en-US" sz="2000" b="0" i="0" dirty="0">
                <a:effectLst/>
                <a:latin typeface="Segoe UI" panose="020B0502040204020203" pitchFamily="34" charset="0"/>
              </a:rPr>
              <a:t>Stay compliant with user licensing requirements</a:t>
            </a:r>
          </a:p>
          <a:p>
            <a:endParaRPr lang="en-PK" sz="2000" dirty="0"/>
          </a:p>
        </p:txBody>
      </p:sp>
    </p:spTree>
    <p:extLst>
      <p:ext uri="{BB962C8B-B14F-4D97-AF65-F5344CB8AC3E}">
        <p14:creationId xmlns:p14="http://schemas.microsoft.com/office/powerpoint/2010/main" val="2625951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16E21-5C74-9411-BBEE-59942C58E0A8}"/>
              </a:ext>
            </a:extLst>
          </p:cNvPr>
          <p:cNvSpPr>
            <a:spLocks noGrp="1"/>
          </p:cNvSpPr>
          <p:nvPr>
            <p:ph idx="1"/>
          </p:nvPr>
        </p:nvSpPr>
        <p:spPr>
          <a:xfrm>
            <a:off x="117762" y="163078"/>
            <a:ext cx="5382493" cy="3265921"/>
          </a:xfrm>
        </p:spPr>
        <p:txBody>
          <a:bodyPr>
            <a:normAutofit/>
          </a:bodyPr>
          <a:lstStyle/>
          <a:p>
            <a:pPr marL="0" indent="0">
              <a:buNone/>
            </a:pPr>
            <a:r>
              <a:rPr lang="en-US" b="0" i="0" u="sng" dirty="0">
                <a:effectLst/>
                <a:latin typeface="Segoe UI" panose="020B0502040204020203" pitchFamily="34" charset="0"/>
                <a:hlinkClick r:id="rId2"/>
              </a:rPr>
              <a:t>12.1 Introduction</a:t>
            </a:r>
            <a:endParaRPr lang="en-US" b="0" i="0" u="sng" dirty="0">
              <a:effectLst/>
              <a:latin typeface="Segoe UI" panose="020B0502040204020203" pitchFamily="34" charset="0"/>
            </a:endParaRPr>
          </a:p>
          <a:p>
            <a:r>
              <a:rPr lang="en-US" sz="1800" b="0" i="0" dirty="0">
                <a:effectLst/>
                <a:latin typeface="Segoe UI" panose="020B0502040204020203" pitchFamily="34" charset="0"/>
                <a:cs typeface="Segoe UI" panose="020B0502040204020203" pitchFamily="34" charset="0"/>
              </a:rPr>
              <a:t>Role-based security grants access to finance and operations apps based on security roles.</a:t>
            </a: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Users are assigned to security roles based on their job responsibilities.</a:t>
            </a: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Roles contain duties, privileges, and permissions that control access to system components.</a:t>
            </a:r>
          </a:p>
          <a:p>
            <a:r>
              <a:rPr lang="en-US" sz="2000" b="1" i="0" dirty="0">
                <a:effectLst/>
                <a:latin typeface="Segoe UI" panose="020B0502040204020203" pitchFamily="34" charset="0"/>
              </a:rPr>
              <a:t>Create and modify duties, privileges, and permissions</a:t>
            </a:r>
          </a:p>
          <a:p>
            <a:pPr algn="l">
              <a:buFont typeface="Arial" panose="020B0604020202020204" pitchFamily="34" charset="0"/>
              <a:buChar char="•"/>
            </a:pPr>
            <a:endParaRPr lang="en-US" sz="1800" b="0" i="0" dirty="0">
              <a:effectLst/>
              <a:latin typeface="Segoe UI" panose="020B0502040204020203" pitchFamily="34" charset="0"/>
              <a:cs typeface="Segoe UI" panose="020B0502040204020203" pitchFamily="34" charset="0"/>
            </a:endParaRPr>
          </a:p>
          <a:p>
            <a:endParaRPr lang="en-PK" dirty="0"/>
          </a:p>
        </p:txBody>
      </p:sp>
      <p:pic>
        <p:nvPicPr>
          <p:cNvPr id="4" name="Picture 3">
            <a:extLst>
              <a:ext uri="{FF2B5EF4-FFF2-40B4-BE49-F238E27FC236}">
                <a16:creationId xmlns:a16="http://schemas.microsoft.com/office/drawing/2014/main" id="{475348A6-4A69-8B77-5ADA-8689ED7DDAB4}"/>
              </a:ext>
            </a:extLst>
          </p:cNvPr>
          <p:cNvPicPr>
            <a:picLocks noChangeAspect="1"/>
          </p:cNvPicPr>
          <p:nvPr/>
        </p:nvPicPr>
        <p:blipFill>
          <a:blip r:embed="rId3"/>
          <a:stretch>
            <a:fillRect/>
          </a:stretch>
        </p:blipFill>
        <p:spPr>
          <a:xfrm>
            <a:off x="294409" y="3775061"/>
            <a:ext cx="5029198" cy="279331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0438FE8F-40AE-7C18-1653-3D53F98E10CA}"/>
              </a:ext>
            </a:extLst>
          </p:cNvPr>
          <p:cNvSpPr txBox="1"/>
          <p:nvPr/>
        </p:nvSpPr>
        <p:spPr>
          <a:xfrm>
            <a:off x="117762" y="3255818"/>
            <a:ext cx="6030192" cy="707886"/>
          </a:xfrm>
          <a:prstGeom prst="rect">
            <a:avLst/>
          </a:prstGeom>
          <a:noFill/>
        </p:spPr>
        <p:txBody>
          <a:bodyPr wrap="square" rtlCol="0">
            <a:spAutoFit/>
          </a:bodyPr>
          <a:lstStyle/>
          <a:p>
            <a:pPr marL="285750" indent="-285750">
              <a:buFont typeface="Arial" panose="020B0604020202020204" pitchFamily="34" charset="0"/>
              <a:buChar char="•"/>
            </a:pPr>
            <a:r>
              <a:rPr lang="en-US" sz="2000" b="1" i="0" dirty="0">
                <a:effectLst/>
                <a:latin typeface="Segoe UI" panose="020B0502040204020203" pitchFamily="34" charset="0"/>
              </a:rPr>
              <a:t>Create new roles, duties, and privileges</a:t>
            </a:r>
          </a:p>
          <a:p>
            <a:endParaRPr lang="en-PK" sz="2000" dirty="0"/>
          </a:p>
        </p:txBody>
      </p:sp>
      <p:pic>
        <p:nvPicPr>
          <p:cNvPr id="6" name="Picture 5">
            <a:extLst>
              <a:ext uri="{FF2B5EF4-FFF2-40B4-BE49-F238E27FC236}">
                <a16:creationId xmlns:a16="http://schemas.microsoft.com/office/drawing/2014/main" id="{13E295F9-8E92-9A5C-FCC1-075285BFBAF2}"/>
              </a:ext>
            </a:extLst>
          </p:cNvPr>
          <p:cNvPicPr>
            <a:picLocks noChangeAspect="1"/>
          </p:cNvPicPr>
          <p:nvPr/>
        </p:nvPicPr>
        <p:blipFill>
          <a:blip r:embed="rId4"/>
          <a:stretch>
            <a:fillRect/>
          </a:stretch>
        </p:blipFill>
        <p:spPr>
          <a:xfrm>
            <a:off x="6353610" y="1726763"/>
            <a:ext cx="2644198" cy="386825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51A5D2F7-970D-75A4-0732-05A4039E5867}"/>
              </a:ext>
            </a:extLst>
          </p:cNvPr>
          <p:cNvPicPr>
            <a:picLocks noChangeAspect="1"/>
          </p:cNvPicPr>
          <p:nvPr/>
        </p:nvPicPr>
        <p:blipFill>
          <a:blip r:embed="rId5"/>
          <a:stretch>
            <a:fillRect/>
          </a:stretch>
        </p:blipFill>
        <p:spPr>
          <a:xfrm>
            <a:off x="9393962" y="1726765"/>
            <a:ext cx="2644198" cy="3868251"/>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F5B917CA-B029-9576-0E32-5E481BD016FE}"/>
              </a:ext>
            </a:extLst>
          </p:cNvPr>
          <p:cNvSpPr txBox="1"/>
          <p:nvPr/>
        </p:nvSpPr>
        <p:spPr>
          <a:xfrm>
            <a:off x="6069774" y="953671"/>
            <a:ext cx="4646287" cy="646331"/>
          </a:xfrm>
          <a:prstGeom prst="rect">
            <a:avLst/>
          </a:prstGeom>
          <a:noFill/>
        </p:spPr>
        <p:txBody>
          <a:bodyPr wrap="square" rtlCol="0">
            <a:spAutoFit/>
          </a:bodyPr>
          <a:lstStyle/>
          <a:p>
            <a:pPr marL="285750" indent="-285750">
              <a:buFont typeface="Arial" panose="020B0604020202020204" pitchFamily="34" charset="0"/>
              <a:buChar char="•"/>
            </a:pPr>
            <a:r>
              <a:rPr lang="en-US" b="1" i="0" dirty="0">
                <a:effectLst/>
                <a:latin typeface="Segoe UI" panose="020B0502040204020203" pitchFamily="34" charset="0"/>
              </a:rPr>
              <a:t>Enforce permissions policy</a:t>
            </a:r>
          </a:p>
          <a:p>
            <a:pPr marL="285750" indent="-285750">
              <a:buFont typeface="Arial" panose="020B0604020202020204" pitchFamily="34" charset="0"/>
              <a:buChar char="•"/>
            </a:pPr>
            <a:endParaRPr lang="en-PK" dirty="0"/>
          </a:p>
        </p:txBody>
      </p:sp>
    </p:spTree>
    <p:extLst>
      <p:ext uri="{BB962C8B-B14F-4D97-AF65-F5344CB8AC3E}">
        <p14:creationId xmlns:p14="http://schemas.microsoft.com/office/powerpoint/2010/main" val="3360474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ED639-8F82-5E56-50E0-209B73E4EF0B}"/>
              </a:ext>
            </a:extLst>
          </p:cNvPr>
          <p:cNvSpPr>
            <a:spLocks noGrp="1"/>
          </p:cNvSpPr>
          <p:nvPr>
            <p:ph idx="1"/>
          </p:nvPr>
        </p:nvSpPr>
        <p:spPr>
          <a:xfrm>
            <a:off x="159328" y="190789"/>
            <a:ext cx="11880272" cy="2621684"/>
          </a:xfrm>
        </p:spPr>
        <p:txBody>
          <a:bodyPr>
            <a:normAutofit lnSpcReduction="10000"/>
          </a:bodyPr>
          <a:lstStyle/>
          <a:p>
            <a:pPr marL="0" indent="0">
              <a:buNone/>
            </a:pPr>
            <a:r>
              <a:rPr lang="en-US" b="0" i="0" u="sng" dirty="0">
                <a:effectLst/>
                <a:latin typeface="Segoe UI" panose="020B0502040204020203" pitchFamily="34" charset="0"/>
                <a:hlinkClick r:id="rId2"/>
              </a:rPr>
              <a:t>12.2 Extensible data security framework</a:t>
            </a:r>
            <a:endParaRPr lang="en-US" b="0" i="0" u="sng" dirty="0">
              <a:effectLst/>
              <a:latin typeface="Segoe UI" panose="020B0502040204020203" pitchFamily="34" charset="0"/>
            </a:endParaRPr>
          </a:p>
          <a:p>
            <a:pPr algn="l"/>
            <a:r>
              <a:rPr lang="en-US" sz="1600" b="0" i="0" dirty="0">
                <a:effectLst/>
                <a:latin typeface="Segoe UI" panose="020B0502040204020203" pitchFamily="34" charset="0"/>
              </a:rPr>
              <a:t>The flow for an XDS policy is as follows:</a:t>
            </a:r>
          </a:p>
          <a:p>
            <a:pPr algn="l">
              <a:buFont typeface="+mj-lt"/>
              <a:buAutoNum type="arabicPeriod"/>
            </a:pPr>
            <a:r>
              <a:rPr lang="en-US" sz="1600" b="0" i="0" dirty="0">
                <a:effectLst/>
                <a:latin typeface="Segoe UI" panose="020B0502040204020203" pitchFamily="34" charset="0"/>
              </a:rPr>
              <a:t>Start with a query to define the filters or limits that should be placed on the primary table or tables.</a:t>
            </a:r>
          </a:p>
          <a:p>
            <a:pPr algn="l">
              <a:buFont typeface="+mj-lt"/>
              <a:buAutoNum type="arabicPeriod"/>
            </a:pPr>
            <a:r>
              <a:rPr lang="en-US" sz="1600" b="0" i="0" dirty="0">
                <a:effectLst/>
                <a:latin typeface="Segoe UI" panose="020B0502040204020203" pitchFamily="34" charset="0"/>
              </a:rPr>
              <a:t>Create a security policy that links to the query and primary table for which you want to restrict data access.</a:t>
            </a:r>
          </a:p>
          <a:p>
            <a:pPr algn="l">
              <a:buFont typeface="+mj-lt"/>
              <a:buAutoNum type="arabicPeriod"/>
            </a:pPr>
            <a:r>
              <a:rPr lang="en-US" sz="1600" b="0" i="0" dirty="0">
                <a:effectLst/>
                <a:latin typeface="Segoe UI" panose="020B0502040204020203" pitchFamily="34" charset="0"/>
              </a:rPr>
              <a:t>Define the context for the rule. This could be based on a string, which would require additional development, or based on a role or group of roles.</a:t>
            </a:r>
          </a:p>
          <a:p>
            <a:pPr algn="l">
              <a:buFont typeface="+mj-lt"/>
              <a:buAutoNum type="arabicPeriod"/>
            </a:pPr>
            <a:r>
              <a:rPr lang="en-US" sz="1600" b="0" i="0" dirty="0">
                <a:effectLst/>
                <a:latin typeface="Segoe UI" panose="020B0502040204020203" pitchFamily="34" charset="0"/>
              </a:rPr>
              <a:t>Define the list of constrained tables, which are related tables that store data from the primary tables for which you are attempting to restrict a subset of data.</a:t>
            </a:r>
            <a:endParaRPr lang="en-US" sz="3600" b="0" i="0" dirty="0">
              <a:effectLst/>
              <a:latin typeface="Segoe UI" panose="020B0502040204020203" pitchFamily="34" charset="0"/>
            </a:endParaRPr>
          </a:p>
          <a:p>
            <a:endParaRPr lang="en-PK" dirty="0"/>
          </a:p>
        </p:txBody>
      </p:sp>
      <p:pic>
        <p:nvPicPr>
          <p:cNvPr id="4" name="Picture 3">
            <a:extLst>
              <a:ext uri="{FF2B5EF4-FFF2-40B4-BE49-F238E27FC236}">
                <a16:creationId xmlns:a16="http://schemas.microsoft.com/office/drawing/2014/main" id="{FA728B01-4E4A-1368-B33D-BD95C3249F4E}"/>
              </a:ext>
            </a:extLst>
          </p:cNvPr>
          <p:cNvPicPr>
            <a:picLocks noChangeAspect="1"/>
          </p:cNvPicPr>
          <p:nvPr/>
        </p:nvPicPr>
        <p:blipFill>
          <a:blip r:embed="rId3"/>
          <a:stretch>
            <a:fillRect/>
          </a:stretch>
        </p:blipFill>
        <p:spPr>
          <a:xfrm>
            <a:off x="4239490" y="2812473"/>
            <a:ext cx="7793181" cy="385473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ADE1F0D2-790F-5DA4-9948-84F788BB448A}"/>
              </a:ext>
            </a:extLst>
          </p:cNvPr>
          <p:cNvSpPr txBox="1"/>
          <p:nvPr/>
        </p:nvSpPr>
        <p:spPr>
          <a:xfrm>
            <a:off x="159328" y="2703540"/>
            <a:ext cx="4080163" cy="4431983"/>
          </a:xfrm>
          <a:prstGeom prst="rect">
            <a:avLst/>
          </a:prstGeom>
          <a:noFill/>
        </p:spPr>
        <p:txBody>
          <a:bodyPr wrap="square" rtlCol="0">
            <a:spAutoFit/>
          </a:bodyPr>
          <a:lstStyle/>
          <a:p>
            <a:r>
              <a:rPr lang="en-US" sz="2400" b="0" i="0" u="sng" dirty="0">
                <a:effectLst/>
                <a:latin typeface="Segoe UI" panose="020B0502040204020203" pitchFamily="34" charset="0"/>
                <a:hlinkClick r:id="rId4"/>
              </a:rPr>
              <a:t>12.3 Apply security permissions</a:t>
            </a:r>
            <a:endParaRPr lang="en-US" sz="2400" b="0" i="0" u="sng" dirty="0">
              <a:effectLst/>
              <a:latin typeface="Segoe UI" panose="020B0502040204020203" pitchFamily="34" charset="0"/>
            </a:endParaRPr>
          </a:p>
          <a:p>
            <a:pPr>
              <a:lnSpc>
                <a:spcPct val="150000"/>
              </a:lnSpc>
            </a:pPr>
            <a:r>
              <a:rPr lang="en-US" sz="1800" b="0" i="0" dirty="0">
                <a:effectLst/>
                <a:latin typeface="Segoe UI" panose="020B0502040204020203" pitchFamily="34" charset="0"/>
              </a:rPr>
              <a:t>Users are assigned to security roles in the System administration module in finance and operations apps by going to </a:t>
            </a:r>
            <a:r>
              <a:rPr lang="en-US" sz="1800" b="1" i="0" dirty="0">
                <a:effectLst/>
                <a:latin typeface="Segoe UI" panose="020B0502040204020203" pitchFamily="34" charset="0"/>
              </a:rPr>
              <a:t>Security administration &gt; Security &gt; Security configuration.</a:t>
            </a:r>
          </a:p>
          <a:p>
            <a:pPr>
              <a:lnSpc>
                <a:spcPct val="150000"/>
              </a:lnSpc>
            </a:pPr>
            <a:r>
              <a:rPr lang="en-US" b="0" i="1" u="sng" dirty="0">
                <a:effectLst/>
                <a:latin typeface="Segoe UI" panose="020B0502040204020203" pitchFamily="34" charset="0"/>
                <a:hlinkClick r:id="rId5">
                  <a:extLst>
                    <a:ext uri="{A12FA001-AC4F-418D-AE19-62706E023703}">
                      <ahyp:hlinkClr xmlns:ahyp="http://schemas.microsoft.com/office/drawing/2018/hyperlinkcolor" val="tx"/>
                    </a:ext>
                  </a:extLst>
                </a:hlinkClick>
              </a:rPr>
              <a:t>Click the link below:</a:t>
            </a:r>
            <a:br>
              <a:rPr lang="en-US" b="0" i="0" u="sng" dirty="0">
                <a:solidFill>
                  <a:srgbClr val="0563C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br>
            <a:r>
              <a:rPr lang="en-US" b="0" i="0" u="sng" dirty="0">
                <a:solidFill>
                  <a:srgbClr val="0563C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Lab - Create a new security role and add duties</a:t>
            </a:r>
            <a:endParaRPr lang="en-US" sz="18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3332339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FF35-249C-5A28-DB91-FA03FC18AA61}"/>
              </a:ext>
            </a:extLst>
          </p:cNvPr>
          <p:cNvSpPr>
            <a:spLocks noGrp="1"/>
          </p:cNvSpPr>
          <p:nvPr>
            <p:ph type="title"/>
          </p:nvPr>
        </p:nvSpPr>
        <p:spPr>
          <a:xfrm>
            <a:off x="180109" y="157307"/>
            <a:ext cx="11831781" cy="1325563"/>
          </a:xfrm>
        </p:spPr>
        <p:txBody>
          <a:bodyPr>
            <a:normAutofit/>
          </a:bodyPr>
          <a:lstStyle/>
          <a:p>
            <a:r>
              <a:rPr lang="en-US" sz="3600" b="1" i="0" u="sng" dirty="0">
                <a:effectLst/>
                <a:latin typeface="Segoe UI" panose="020B0502040204020203" pitchFamily="34" charset="0"/>
                <a:hlinkClick r:id="rId2"/>
              </a:rPr>
              <a:t>13.Apply basic performance optimization in finance and operations apps</a:t>
            </a:r>
            <a:endParaRPr lang="en-PK" sz="3600" dirty="0"/>
          </a:p>
        </p:txBody>
      </p:sp>
      <p:sp>
        <p:nvSpPr>
          <p:cNvPr id="3" name="Content Placeholder 2">
            <a:extLst>
              <a:ext uri="{FF2B5EF4-FFF2-40B4-BE49-F238E27FC236}">
                <a16:creationId xmlns:a16="http://schemas.microsoft.com/office/drawing/2014/main" id="{E17E23AB-5E2D-0B56-5566-E8D1DE8DB3B8}"/>
              </a:ext>
            </a:extLst>
          </p:cNvPr>
          <p:cNvSpPr>
            <a:spLocks noGrp="1"/>
          </p:cNvSpPr>
          <p:nvPr>
            <p:ph idx="1"/>
          </p:nvPr>
        </p:nvSpPr>
        <p:spPr>
          <a:xfrm>
            <a:off x="180108" y="1482869"/>
            <a:ext cx="11831781" cy="5217823"/>
          </a:xfrm>
        </p:spPr>
        <p:txBody>
          <a:bodyPr>
            <a:normAutofit/>
          </a:bodyPr>
          <a:lstStyle/>
          <a:p>
            <a:pPr marL="0" indent="0">
              <a:buNone/>
            </a:pPr>
            <a:r>
              <a:rPr lang="en-US" sz="2000" b="0" i="0" dirty="0">
                <a:effectLst/>
                <a:latin typeface="Segoe UI" panose="020B0502040204020203" pitchFamily="34" charset="0"/>
              </a:rPr>
              <a:t>By optimizing your development for performance, you can ensure that your work is useful and appreciated by users. As a finance and operations apps developer, you should understand how your designs can be properly optimized for performance.</a:t>
            </a:r>
          </a:p>
          <a:p>
            <a:pPr marL="0" indent="0">
              <a:buNone/>
            </a:pPr>
            <a:endParaRPr lang="en-US" sz="2000" dirty="0">
              <a:latin typeface="Segoe UI" panose="020B0502040204020203" pitchFamily="34" charset="0"/>
            </a:endParaRPr>
          </a:p>
          <a:p>
            <a:pPr marL="0" indent="0">
              <a:buNone/>
            </a:pPr>
            <a:endParaRPr lang="en-US" sz="2000" b="0" i="0" dirty="0">
              <a:effectLst/>
              <a:latin typeface="Segoe UI" panose="020B0502040204020203" pitchFamily="34" charset="0"/>
            </a:endParaRPr>
          </a:p>
          <a:p>
            <a:pPr algn="l"/>
            <a:r>
              <a:rPr lang="en-US" sz="1800" b="1" i="0" dirty="0">
                <a:effectLst/>
                <a:latin typeface="Segoe UI" panose="020B0502040204020203" pitchFamily="34" charset="0"/>
              </a:rPr>
              <a:t>Learning objectives</a:t>
            </a:r>
          </a:p>
          <a:p>
            <a:pPr algn="l"/>
            <a:r>
              <a:rPr lang="en-US" sz="1800" b="0" i="1" dirty="0">
                <a:effectLst/>
                <a:latin typeface="Segoe UI" panose="020B0502040204020203" pitchFamily="34" charset="0"/>
              </a:rPr>
              <a:t>In this module, you will:</a:t>
            </a:r>
          </a:p>
          <a:p>
            <a:pPr lvl="1">
              <a:lnSpc>
                <a:spcPct val="150000"/>
              </a:lnSpc>
            </a:pPr>
            <a:r>
              <a:rPr lang="en-US" sz="2000" b="0" i="0" dirty="0">
                <a:effectLst/>
                <a:latin typeface="Segoe UI" panose="020B0502040204020203" pitchFamily="34" charset="0"/>
              </a:rPr>
              <a:t>Discover what temporary tables are and when to use them.</a:t>
            </a:r>
          </a:p>
          <a:p>
            <a:pPr lvl="1">
              <a:lnSpc>
                <a:spcPct val="150000"/>
              </a:lnSpc>
            </a:pPr>
            <a:r>
              <a:rPr lang="en-US" sz="2000" b="0" i="0" dirty="0">
                <a:effectLst/>
                <a:latin typeface="Segoe UI" panose="020B0502040204020203" pitchFamily="34" charset="0"/>
              </a:rPr>
              <a:t>Learn about what set-based statements and row-based operations are, and when to use each.</a:t>
            </a:r>
          </a:p>
          <a:p>
            <a:pPr lvl="1">
              <a:lnSpc>
                <a:spcPct val="150000"/>
              </a:lnSpc>
            </a:pPr>
            <a:r>
              <a:rPr lang="en-US" sz="2000" b="0" i="0" dirty="0">
                <a:effectLst/>
                <a:latin typeface="Segoe UI" panose="020B0502040204020203" pitchFamily="34" charset="0"/>
              </a:rPr>
              <a:t>Understand and demonstrate different methods for optimizing custom queries.</a:t>
            </a:r>
          </a:p>
          <a:p>
            <a:pPr lvl="1">
              <a:lnSpc>
                <a:spcPct val="150000"/>
              </a:lnSpc>
            </a:pPr>
            <a:r>
              <a:rPr lang="en-US" sz="2000" b="0" i="0" dirty="0">
                <a:effectLst/>
                <a:latin typeface="Segoe UI" panose="020B0502040204020203" pitchFamily="34" charset="0"/>
              </a:rPr>
              <a:t>Learn about the different caching methods that are possible and when each should be used.</a:t>
            </a:r>
          </a:p>
          <a:p>
            <a:pPr marL="0" indent="0">
              <a:buNone/>
            </a:pPr>
            <a:endParaRPr lang="en-PK" sz="2000" dirty="0"/>
          </a:p>
        </p:txBody>
      </p:sp>
    </p:spTree>
    <p:extLst>
      <p:ext uri="{BB962C8B-B14F-4D97-AF65-F5344CB8AC3E}">
        <p14:creationId xmlns:p14="http://schemas.microsoft.com/office/powerpoint/2010/main" val="4207750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CD401-397A-07FD-D4B2-1722F969F121}"/>
              </a:ext>
            </a:extLst>
          </p:cNvPr>
          <p:cNvSpPr>
            <a:spLocks noGrp="1"/>
          </p:cNvSpPr>
          <p:nvPr>
            <p:ph idx="1"/>
          </p:nvPr>
        </p:nvSpPr>
        <p:spPr>
          <a:xfrm>
            <a:off x="103908" y="121515"/>
            <a:ext cx="11963401" cy="6556375"/>
          </a:xfrm>
        </p:spPr>
        <p:txBody>
          <a:bodyPr/>
          <a:lstStyle/>
          <a:p>
            <a:pPr marL="0" indent="0">
              <a:buNone/>
            </a:pPr>
            <a:r>
              <a:rPr lang="en-US" b="0" i="0" u="sng" dirty="0">
                <a:effectLst/>
                <a:latin typeface="Segoe UI" panose="020B0502040204020203" pitchFamily="34" charset="0"/>
                <a:hlinkClick r:id="rId2"/>
              </a:rPr>
              <a:t>13.1 Introduction</a:t>
            </a:r>
            <a:endParaRPr lang="en-US" b="0" i="0" u="sng" dirty="0">
              <a:effectLst/>
              <a:latin typeface="Segoe UI" panose="020B0502040204020203" pitchFamily="34" charset="0"/>
            </a:endParaRPr>
          </a:p>
          <a:p>
            <a:pPr algn="l">
              <a:lnSpc>
                <a:spcPct val="100000"/>
              </a:lnSpc>
              <a:buFont typeface="Arial" panose="020B0604020202020204" pitchFamily="34" charset="0"/>
              <a:buChar char="•"/>
            </a:pPr>
            <a:r>
              <a:rPr lang="en-US" sz="1800" b="0" i="0" dirty="0">
                <a:effectLst/>
                <a:latin typeface="Google Sans"/>
              </a:rPr>
              <a:t>Optimizing performance ensures that apps run efficiently and avoid frustration, distraction, and lower productivity.</a:t>
            </a:r>
          </a:p>
          <a:p>
            <a:pPr algn="l">
              <a:lnSpc>
                <a:spcPct val="100000"/>
              </a:lnSpc>
              <a:buFont typeface="Arial" panose="020B0604020202020204" pitchFamily="34" charset="0"/>
              <a:buChar char="•"/>
            </a:pPr>
            <a:r>
              <a:rPr lang="en-US" sz="1800" b="0" i="0" dirty="0">
                <a:effectLst/>
                <a:latin typeface="Google Sans"/>
              </a:rPr>
              <a:t>Developers should understand how their designs can be optimized for performance.</a:t>
            </a:r>
          </a:p>
          <a:p>
            <a:pPr algn="l">
              <a:lnSpc>
                <a:spcPct val="100000"/>
              </a:lnSpc>
              <a:buFont typeface="Arial" panose="020B0604020202020204" pitchFamily="34" charset="0"/>
              <a:buChar char="•"/>
            </a:pPr>
            <a:r>
              <a:rPr lang="en-US" sz="1800" b="0" i="0" dirty="0">
                <a:effectLst/>
                <a:latin typeface="Google Sans"/>
              </a:rPr>
              <a:t>Users will appreciate apps that are designed for optimal performance.</a:t>
            </a:r>
          </a:p>
          <a:p>
            <a:pPr algn="l">
              <a:buFont typeface="Arial" panose="020B0604020202020204" pitchFamily="34" charset="0"/>
              <a:buChar char="•"/>
            </a:pPr>
            <a:endParaRPr lang="en-US" sz="1800" b="0" i="0" dirty="0">
              <a:effectLst/>
              <a:latin typeface="Google Sans"/>
            </a:endParaRPr>
          </a:p>
          <a:p>
            <a:pPr marL="0" indent="0" algn="l">
              <a:buNone/>
            </a:pPr>
            <a:r>
              <a:rPr lang="en-US" b="0" i="0" u="sng" dirty="0">
                <a:effectLst/>
                <a:latin typeface="Segoe UI" panose="020B0502040204020203" pitchFamily="34" charset="0"/>
                <a:hlinkClick r:id="rId3"/>
              </a:rPr>
              <a:t>13.2 Identify and apply caching mechanisms</a:t>
            </a:r>
            <a:endParaRPr lang="en-US" sz="4000" b="0" i="0" dirty="0">
              <a:effectLst/>
              <a:latin typeface="Google Sans"/>
            </a:endParaRPr>
          </a:p>
          <a:p>
            <a:pPr>
              <a:lnSpc>
                <a:spcPct val="150000"/>
              </a:lnSpc>
            </a:pPr>
            <a:r>
              <a:rPr lang="en-US" sz="1600" b="0" i="0" dirty="0">
                <a:effectLst/>
                <a:latin typeface="Segoe UI" panose="020B0502040204020203" pitchFamily="34" charset="0"/>
                <a:cs typeface="Segoe UI" panose="020B0502040204020203" pitchFamily="34" charset="0"/>
              </a:rPr>
              <a:t>Cached data is stored on your computer to improve performance but takes up space.</a:t>
            </a:r>
          </a:p>
          <a:p>
            <a:pPr>
              <a:lnSpc>
                <a:spcPct val="150000"/>
              </a:lnSpc>
            </a:pPr>
            <a:r>
              <a:rPr lang="en-US" sz="1600" dirty="0">
                <a:latin typeface="Segoe UI" panose="020B0502040204020203" pitchFamily="34" charset="0"/>
                <a:cs typeface="Segoe UI" panose="020B0502040204020203" pitchFamily="34" charset="0"/>
              </a:rPr>
              <a:t>F</a:t>
            </a:r>
            <a:r>
              <a:rPr lang="en-US" sz="1600" b="0" i="0" dirty="0">
                <a:effectLst/>
                <a:latin typeface="Segoe UI" panose="020B0502040204020203" pitchFamily="34" charset="0"/>
                <a:cs typeface="Segoe UI" panose="020B0502040204020203" pitchFamily="34" charset="0"/>
              </a:rPr>
              <a:t>inance and operations apps cache settings for a table, 2 types of Caches:</a:t>
            </a:r>
          </a:p>
          <a:p>
            <a:pPr lvl="1">
              <a:lnSpc>
                <a:spcPct val="150000"/>
              </a:lnSpc>
            </a:pPr>
            <a:r>
              <a:rPr lang="en-US" sz="1600" b="1" i="0" dirty="0">
                <a:effectLst/>
                <a:latin typeface="Segoe UI" panose="020B0502040204020203" pitchFamily="34" charset="0"/>
                <a:cs typeface="Segoe UI" panose="020B0502040204020203" pitchFamily="34" charset="0"/>
              </a:rPr>
              <a:t>Set-based caching</a:t>
            </a:r>
            <a:r>
              <a:rPr lang="en-US" sz="1600" b="0" i="0" dirty="0">
                <a:effectLst/>
                <a:latin typeface="Segoe UI" panose="020B0502040204020203" pitchFamily="34" charset="0"/>
                <a:cs typeface="Segoe UI" panose="020B0502040204020203" pitchFamily="34" charset="0"/>
              </a:rPr>
              <a:t> caches all the records in a table in memory, but should be avoided for large tables.</a:t>
            </a:r>
          </a:p>
          <a:p>
            <a:pPr lvl="1">
              <a:lnSpc>
                <a:spcPct val="150000"/>
              </a:lnSpc>
            </a:pPr>
            <a:r>
              <a:rPr lang="en-US" sz="1600" b="1" i="0" dirty="0">
                <a:effectLst/>
                <a:latin typeface="Segoe UI" panose="020B0502040204020203" pitchFamily="34" charset="0"/>
              </a:rPr>
              <a:t>Single-record caching</a:t>
            </a:r>
            <a:r>
              <a:rPr lang="en-US" sz="1600" b="0" i="0" dirty="0">
                <a:effectLst/>
                <a:latin typeface="Segoe UI" panose="020B0502040204020203" pitchFamily="34" charset="0"/>
              </a:rPr>
              <a:t> - Caches a single record at a time. Two conditions must be met to use single-record caching.</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Single-record caching is used to cache records in memory for faster access.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The </a:t>
            </a:r>
            <a:r>
              <a:rPr lang="en-US" sz="1600" b="0" i="0" dirty="0" err="1">
                <a:effectLst/>
                <a:latin typeface="Segoe UI" panose="020B0502040204020203" pitchFamily="34" charset="0"/>
                <a:cs typeface="Segoe UI" panose="020B0502040204020203" pitchFamily="34" charset="0"/>
              </a:rPr>
              <a:t>CacheLookup</a:t>
            </a:r>
            <a:r>
              <a:rPr lang="en-US" sz="1600" b="0" i="0" dirty="0">
                <a:effectLst/>
                <a:latin typeface="Segoe UI" panose="020B0502040204020203" pitchFamily="34" charset="0"/>
                <a:cs typeface="Segoe UI" panose="020B0502040204020203" pitchFamily="34" charset="0"/>
              </a:rPr>
              <a:t> property specifies how records are cached. It can be set to </a:t>
            </a:r>
            <a:r>
              <a:rPr lang="en-US" sz="1600" b="0" i="0" dirty="0" err="1">
                <a:effectLst/>
                <a:latin typeface="Segoe UI" panose="020B0502040204020203" pitchFamily="34" charset="0"/>
                <a:cs typeface="Segoe UI" panose="020B0502040204020203" pitchFamily="34" charset="0"/>
              </a:rPr>
              <a:t>NotInTTS</a:t>
            </a:r>
            <a:r>
              <a:rPr lang="en-US" sz="1600" b="0" i="0" dirty="0">
                <a:effectLst/>
                <a:latin typeface="Segoe UI" panose="020B0502040204020203" pitchFamily="34" charset="0"/>
                <a:cs typeface="Segoe UI" panose="020B0502040204020203" pitchFamily="34" charset="0"/>
              </a:rPr>
              <a:t>, Found, or </a:t>
            </a:r>
            <a:r>
              <a:rPr lang="en-US" sz="1600" b="0" i="0" dirty="0" err="1">
                <a:effectLst/>
                <a:latin typeface="Segoe UI" panose="020B0502040204020203" pitchFamily="34" charset="0"/>
                <a:cs typeface="Segoe UI" panose="020B0502040204020203" pitchFamily="34" charset="0"/>
              </a:rPr>
              <a:t>FoundAndEmpty</a:t>
            </a:r>
            <a:r>
              <a:rPr lang="en-US" sz="1600" b="0" i="0" dirty="0">
                <a:effectLst/>
                <a:latin typeface="Segoe UI" panose="020B0502040204020203" pitchFamily="34" charset="0"/>
                <a:cs typeface="Segoe UI" panose="020B0502040204020203" pitchFamily="34" charset="0"/>
              </a:rPr>
              <a:t>.</a:t>
            </a:r>
          </a:p>
          <a:p>
            <a:pPr lvl="1">
              <a:lnSpc>
                <a:spcPct val="150000"/>
              </a:lnSpc>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68079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5D2A3-BF51-0792-54D1-A3A87129F9A5}"/>
              </a:ext>
            </a:extLst>
          </p:cNvPr>
          <p:cNvSpPr>
            <a:spLocks noGrp="1"/>
          </p:cNvSpPr>
          <p:nvPr>
            <p:ph idx="1"/>
          </p:nvPr>
        </p:nvSpPr>
        <p:spPr>
          <a:xfrm>
            <a:off x="131618" y="176933"/>
            <a:ext cx="7543799" cy="6681067"/>
          </a:xfrm>
        </p:spPr>
        <p:txBody>
          <a:bodyPr>
            <a:normAutofit/>
          </a:bodyPr>
          <a:lstStyle/>
          <a:p>
            <a:pPr marL="0" indent="0">
              <a:buNone/>
            </a:pPr>
            <a:r>
              <a:rPr lang="en-US" b="0" i="0" u="sng" dirty="0">
                <a:effectLst/>
                <a:latin typeface="Segoe UI" panose="020B0502040204020203" pitchFamily="34" charset="0"/>
                <a:hlinkClick r:id="rId2"/>
              </a:rPr>
              <a:t>13.3 Optimize temporary table usage</a:t>
            </a:r>
            <a:endParaRPr lang="en-US" b="0" i="0" u="sng" dirty="0">
              <a:effectLst/>
              <a:latin typeface="Segoe UI" panose="020B0502040204020203" pitchFamily="34" charset="0"/>
            </a:endParaRPr>
          </a:p>
          <a:p>
            <a:r>
              <a:rPr lang="en-US" sz="1600" dirty="0">
                <a:latin typeface="Segoe UI" panose="020B0502040204020203" pitchFamily="34" charset="0"/>
                <a:cs typeface="Segoe UI" panose="020B0502040204020203" pitchFamily="34" charset="0"/>
              </a:rPr>
              <a:t>This unit explains temporary tables, the different types of temporary tables, and when they should be used.</a:t>
            </a:r>
          </a:p>
          <a:p>
            <a:r>
              <a:rPr lang="en-US" sz="1600" dirty="0">
                <a:latin typeface="Segoe UI" panose="020B0502040204020203" pitchFamily="34" charset="0"/>
                <a:cs typeface="Segoe UI" panose="020B0502040204020203" pitchFamily="34" charset="0"/>
              </a:rPr>
              <a:t>Temporary tables allow you to efficiently create and clean up temporary data. The two types of temporary tables are:</a:t>
            </a:r>
          </a:p>
          <a:p>
            <a:pPr lvl="1"/>
            <a:r>
              <a:rPr lang="en-US" sz="1600" dirty="0" err="1">
                <a:latin typeface="Segoe UI" panose="020B0502040204020203" pitchFamily="34" charset="0"/>
                <a:cs typeface="Segoe UI" panose="020B0502040204020203" pitchFamily="34" charset="0"/>
              </a:rPr>
              <a:t>InMemory</a:t>
            </a:r>
            <a:endParaRPr lang="en-US" sz="1600" dirty="0">
              <a:latin typeface="Segoe UI" panose="020B0502040204020203" pitchFamily="34" charset="0"/>
              <a:cs typeface="Segoe UI" panose="020B0502040204020203" pitchFamily="34" charset="0"/>
            </a:endParaRPr>
          </a:p>
          <a:p>
            <a:pPr lvl="1"/>
            <a:r>
              <a:rPr lang="en-US" sz="1600" dirty="0" err="1">
                <a:latin typeface="Segoe UI" panose="020B0502040204020203" pitchFamily="34" charset="0"/>
                <a:cs typeface="Segoe UI" panose="020B0502040204020203" pitchFamily="34" charset="0"/>
              </a:rPr>
              <a:t>TempDB</a:t>
            </a:r>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table type can be determined on the table's </a:t>
            </a:r>
            <a:r>
              <a:rPr lang="en-US" sz="1600" dirty="0" err="1">
                <a:latin typeface="Segoe UI" panose="020B0502040204020203" pitchFamily="34" charset="0"/>
                <a:cs typeface="Segoe UI" panose="020B0502040204020203" pitchFamily="34" charset="0"/>
              </a:rPr>
              <a:t>TableType</a:t>
            </a:r>
            <a:r>
              <a:rPr lang="en-US" sz="1600" dirty="0">
                <a:latin typeface="Segoe UI" panose="020B0502040204020203" pitchFamily="34" charset="0"/>
                <a:cs typeface="Segoe UI" panose="020B0502040204020203" pitchFamily="34" charset="0"/>
              </a:rPr>
              <a:t> property.</a:t>
            </a:r>
          </a:p>
          <a:p>
            <a:pPr algn="l"/>
            <a:r>
              <a:rPr lang="en-US" sz="1600" b="0" i="0" dirty="0">
                <a:effectLst/>
                <a:latin typeface="Segoe UI" panose="020B0502040204020203" pitchFamily="34" charset="0"/>
              </a:rPr>
              <a:t>The capabilities of </a:t>
            </a:r>
            <a:r>
              <a:rPr lang="en-US" sz="1600" b="1" i="0" dirty="0" err="1">
                <a:effectLst/>
                <a:latin typeface="Segoe UI" panose="020B0502040204020203" pitchFamily="34" charset="0"/>
              </a:rPr>
              <a:t>TempD</a:t>
            </a:r>
            <a:r>
              <a:rPr lang="en-US" sz="1600" b="1" dirty="0" err="1">
                <a:latin typeface="Segoe UI" panose="020B0502040204020203" pitchFamily="34" charset="0"/>
              </a:rPr>
              <a:t>B</a:t>
            </a:r>
            <a:r>
              <a:rPr lang="en-US" sz="1600" dirty="0">
                <a:latin typeface="Segoe UI" panose="020B0502040204020203" pitchFamily="34" charset="0"/>
              </a:rPr>
              <a:t> t</a:t>
            </a:r>
            <a:r>
              <a:rPr lang="en-US" sz="1600" b="0" i="0" dirty="0">
                <a:effectLst/>
                <a:latin typeface="Segoe UI" panose="020B0502040204020203" pitchFamily="34" charset="0"/>
              </a:rPr>
              <a:t>ables include the following:</a:t>
            </a:r>
          </a:p>
          <a:p>
            <a:pPr lvl="1"/>
            <a:r>
              <a:rPr lang="en-US" sz="1400" b="0" i="0" dirty="0">
                <a:effectLst/>
                <a:latin typeface="Segoe UI" panose="020B0502040204020203" pitchFamily="34" charset="0"/>
              </a:rPr>
              <a:t>Joining to regular tables.</a:t>
            </a:r>
          </a:p>
          <a:p>
            <a:pPr lvl="1"/>
            <a:r>
              <a:rPr lang="en-US" sz="1400" b="0" i="0" dirty="0">
                <a:effectLst/>
                <a:latin typeface="Segoe UI" panose="020B0502040204020203" pitchFamily="34" charset="0"/>
              </a:rPr>
              <a:t>Using foreign keys.</a:t>
            </a:r>
          </a:p>
          <a:p>
            <a:pPr lvl="1"/>
            <a:r>
              <a:rPr lang="en-US" sz="1400" b="0" i="0" dirty="0">
                <a:effectLst/>
                <a:latin typeface="Segoe UI" panose="020B0502040204020203" pitchFamily="34" charset="0"/>
              </a:rPr>
              <a:t>Being per company or global.</a:t>
            </a:r>
          </a:p>
          <a:p>
            <a:pPr lvl="1"/>
            <a:r>
              <a:rPr lang="en-US" sz="1400" b="0" i="0" dirty="0">
                <a:effectLst/>
                <a:latin typeface="Segoe UI" panose="020B0502040204020203" pitchFamily="34" charset="0"/>
              </a:rPr>
              <a:t>Having indexes.</a:t>
            </a:r>
          </a:p>
          <a:p>
            <a:pPr lvl="1"/>
            <a:r>
              <a:rPr lang="en-US" sz="1400" b="0" i="0" dirty="0">
                <a:effectLst/>
                <a:latin typeface="Segoe UI" panose="020B0502040204020203" pitchFamily="34" charset="0"/>
              </a:rPr>
              <a:t>Having methods but an inability to override the methods.</a:t>
            </a:r>
          </a:p>
          <a:p>
            <a:pPr lvl="1"/>
            <a:r>
              <a:rPr lang="en-US" sz="1400" b="0" i="0" dirty="0">
                <a:effectLst/>
                <a:latin typeface="Segoe UI" panose="020B0502040204020203" pitchFamily="34" charset="0"/>
              </a:rPr>
              <a:t>Instantiating from the client or server tier.</a:t>
            </a:r>
          </a:p>
          <a:p>
            <a:pPr lvl="1"/>
            <a:r>
              <a:rPr lang="en-US" sz="1400" b="0" i="0" dirty="0">
                <a:effectLst/>
                <a:latin typeface="Segoe UI" panose="020B0502040204020203" pitchFamily="34" charset="0"/>
              </a:rPr>
              <a:t>Being used as a query.</a:t>
            </a:r>
          </a:p>
          <a:p>
            <a:pPr lvl="1"/>
            <a:r>
              <a:rPr lang="en-US" sz="1400" b="0" i="0" dirty="0">
                <a:effectLst/>
                <a:latin typeface="Segoe UI" panose="020B0502040204020203" pitchFamily="34" charset="0"/>
              </a:rPr>
              <a:t>Having no requirements for a configuration key.</a:t>
            </a:r>
          </a:p>
          <a:p>
            <a:r>
              <a:rPr lang="en-US" sz="1600" dirty="0" err="1">
                <a:latin typeface="Segoe UI" panose="020B0502040204020203" pitchFamily="34" charset="0"/>
                <a:cs typeface="Segoe UI" panose="020B0502040204020203" pitchFamily="34" charset="0"/>
              </a:rPr>
              <a:t>TempDB</a:t>
            </a:r>
            <a:r>
              <a:rPr lang="en-US" sz="1600" dirty="0">
                <a:latin typeface="Segoe UI" panose="020B0502040204020203" pitchFamily="34" charset="0"/>
                <a:cs typeface="Segoe UI" panose="020B0502040204020203" pitchFamily="34" charset="0"/>
              </a:rPr>
              <a:t> </a:t>
            </a:r>
            <a:r>
              <a:rPr lang="en-US" sz="1600" b="1" dirty="0">
                <a:latin typeface="Segoe UI" panose="020B0502040204020203" pitchFamily="34" charset="0"/>
                <a:cs typeface="Segoe UI" panose="020B0502040204020203" pitchFamily="34" charset="0"/>
              </a:rPr>
              <a:t>Limitations:</a:t>
            </a:r>
          </a:p>
          <a:p>
            <a:pPr lvl="1">
              <a:spcAft>
                <a:spcPts val="550"/>
              </a:spcAft>
            </a:pPr>
            <a:r>
              <a:rPr lang="en-US" sz="1400" b="0" i="0" dirty="0">
                <a:effectLst/>
                <a:latin typeface="Segoe UI" panose="020B0502040204020203" pitchFamily="34" charset="0"/>
              </a:rPr>
              <a:t>Inability to manage date-effective data.</a:t>
            </a:r>
          </a:p>
          <a:p>
            <a:pPr lvl="1">
              <a:spcAft>
                <a:spcPts val="550"/>
              </a:spcAft>
            </a:pPr>
            <a:r>
              <a:rPr lang="en-US" sz="1400" b="0" i="0" dirty="0">
                <a:effectLst/>
                <a:latin typeface="Segoe UI" panose="020B0502040204020203" pitchFamily="34" charset="0"/>
              </a:rPr>
              <a:t>They do not contain delete actions.</a:t>
            </a:r>
          </a:p>
          <a:p>
            <a:pPr lvl="1">
              <a:spcAft>
                <a:spcPts val="550"/>
              </a:spcAft>
            </a:pPr>
            <a:r>
              <a:rPr lang="en-US" sz="1400" b="0" i="0" dirty="0">
                <a:effectLst/>
                <a:latin typeface="Segoe UI" panose="020B0502040204020203" pitchFamily="34" charset="0"/>
              </a:rPr>
              <a:t>Record Level Security does not apply.</a:t>
            </a:r>
          </a:p>
          <a:p>
            <a:pPr lvl="1">
              <a:spcAft>
                <a:spcPts val="550"/>
              </a:spcAft>
            </a:pPr>
            <a:r>
              <a:rPr lang="en-US" sz="1400" b="0" i="0" dirty="0">
                <a:effectLst/>
                <a:latin typeface="Segoe UI" panose="020B0502040204020203" pitchFamily="34" charset="0"/>
              </a:rPr>
              <a:t>You cannot use them in views.</a:t>
            </a:r>
            <a:endParaRPr lang="en-PK" sz="1600" dirty="0">
              <a:latin typeface="Segoe UI" panose="020B0502040204020203" pitchFamily="34" charset="0"/>
              <a:cs typeface="Segoe UI" panose="020B0502040204020203" pitchFamily="34" charset="0"/>
            </a:endParaRPr>
          </a:p>
        </p:txBody>
      </p:sp>
      <p:pic>
        <p:nvPicPr>
          <p:cNvPr id="26626" name="Picture 2" descr="Screenshot of the Properties table page highlighting the Table Type property.">
            <a:extLst>
              <a:ext uri="{FF2B5EF4-FFF2-40B4-BE49-F238E27FC236}">
                <a16:creationId xmlns:a16="http://schemas.microsoft.com/office/drawing/2014/main" id="{B93A5C45-22F1-15A8-D7D2-E3FDF928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1" y="129566"/>
            <a:ext cx="3772334" cy="65988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213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241496-95D0-0E33-8B2C-F8D3E2750108}"/>
              </a:ext>
            </a:extLst>
          </p:cNvPr>
          <p:cNvSpPr>
            <a:spLocks noGrp="1"/>
          </p:cNvSpPr>
          <p:nvPr>
            <p:ph idx="1"/>
          </p:nvPr>
        </p:nvSpPr>
        <p:spPr>
          <a:xfrm>
            <a:off x="117763" y="163079"/>
            <a:ext cx="5978237" cy="3688485"/>
          </a:xfrm>
        </p:spPr>
        <p:txBody>
          <a:bodyPr>
            <a:normAutofit fontScale="92500"/>
          </a:bodyPr>
          <a:lstStyle/>
          <a:p>
            <a:pPr marL="0" indent="0">
              <a:buNone/>
            </a:pPr>
            <a:r>
              <a:rPr lang="en-US" b="0" i="0" u="none" strike="noStrike" dirty="0">
                <a:effectLst/>
                <a:latin typeface="Segoe UI" panose="020B0502040204020203" pitchFamily="34" charset="0"/>
                <a:hlinkClick r:id="rId2"/>
              </a:rPr>
              <a:t>13.4 When to use set-based statements and row-based operations</a:t>
            </a:r>
            <a:endParaRPr lang="en-US" b="0" i="0" u="none" strike="noStrike" dirty="0">
              <a:effectLst/>
              <a:latin typeface="Segoe UI" panose="020B0502040204020203" pitchFamily="34" charset="0"/>
            </a:endParaRPr>
          </a:p>
          <a:p>
            <a:pPr algn="l">
              <a:buFont typeface="Arial" panose="020B0604020202020204" pitchFamily="34" charset="0"/>
              <a:buChar char="•"/>
            </a:pPr>
            <a:r>
              <a:rPr lang="en-US" sz="1400" b="0" i="0" dirty="0">
                <a:effectLst/>
                <a:latin typeface="Segoe UI" panose="020B0502040204020203" pitchFamily="34" charset="0"/>
                <a:cs typeface="Segoe UI" panose="020B0502040204020203" pitchFamily="34" charset="0"/>
              </a:rPr>
              <a:t>Set-based statements update, insert, or delete multiple records in one call to the database.</a:t>
            </a:r>
          </a:p>
          <a:p>
            <a:pPr algn="l">
              <a:buFont typeface="Arial" panose="020B0604020202020204" pitchFamily="34" charset="0"/>
              <a:buChar char="•"/>
            </a:pPr>
            <a:r>
              <a:rPr lang="en-US" sz="1400" b="0" i="0" dirty="0">
                <a:effectLst/>
                <a:latin typeface="Segoe UI" panose="020B0502040204020203" pitchFamily="34" charset="0"/>
                <a:cs typeface="Segoe UI" panose="020B0502040204020203" pitchFamily="34" charset="0"/>
              </a:rPr>
              <a:t>Row-based statements update, insert, or delete one record in one call to the database.</a:t>
            </a:r>
          </a:p>
          <a:p>
            <a:pPr algn="l">
              <a:buFont typeface="Arial" panose="020B0604020202020204" pitchFamily="34" charset="0"/>
              <a:buChar char="•"/>
            </a:pPr>
            <a:r>
              <a:rPr lang="en-US" sz="1400" b="0" i="0" dirty="0">
                <a:effectLst/>
                <a:latin typeface="Segoe UI" panose="020B0502040204020203" pitchFamily="34" charset="0"/>
                <a:cs typeface="Segoe UI" panose="020B0502040204020203" pitchFamily="34" charset="0"/>
              </a:rPr>
              <a:t>Set-based statements are more efficient than row-based statements because they require fewer calls to the database.</a:t>
            </a:r>
          </a:p>
          <a:p>
            <a:r>
              <a:rPr lang="en-US" sz="1400" dirty="0">
                <a:latin typeface="Segoe UI" panose="020B0502040204020203" pitchFamily="34" charset="0"/>
                <a:cs typeface="Segoe UI" panose="020B0502040204020203" pitchFamily="34" charset="0"/>
              </a:rPr>
              <a:t>Three examples of set-based statements that can be used are:</a:t>
            </a:r>
            <a:endParaRPr lang="en-US" sz="1200" dirty="0">
              <a:latin typeface="Segoe UI" panose="020B0502040204020203" pitchFamily="34" charset="0"/>
              <a:cs typeface="Segoe UI" panose="020B0502040204020203" pitchFamily="34" charset="0"/>
            </a:endParaRPr>
          </a:p>
          <a:p>
            <a:pPr lvl="1"/>
            <a:r>
              <a:rPr lang="en-US" sz="1400" b="1" dirty="0">
                <a:latin typeface="Segoe UI" panose="020B0502040204020203" pitchFamily="34" charset="0"/>
                <a:cs typeface="Segoe UI" panose="020B0502040204020203" pitchFamily="34" charset="0"/>
              </a:rPr>
              <a:t>Update_recordset </a:t>
            </a:r>
            <a:r>
              <a:rPr lang="en-US" sz="1400" dirty="0">
                <a:latin typeface="Segoe UI" panose="020B0502040204020203" pitchFamily="34" charset="0"/>
                <a:cs typeface="Segoe UI" panose="020B0502040204020203" pitchFamily="34" charset="0"/>
              </a:rPr>
              <a:t>- Used to update multiple records at once.</a:t>
            </a:r>
          </a:p>
          <a:p>
            <a:pPr lvl="1"/>
            <a:r>
              <a:rPr lang="en-US" sz="1400" b="1" dirty="0">
                <a:latin typeface="Segoe UI" panose="020B0502040204020203" pitchFamily="34" charset="0"/>
                <a:cs typeface="Segoe UI" panose="020B0502040204020203" pitchFamily="34" charset="0"/>
              </a:rPr>
              <a:t>Delete_from </a:t>
            </a:r>
            <a:r>
              <a:rPr lang="en-US" sz="1400" dirty="0">
                <a:latin typeface="Segoe UI" panose="020B0502040204020203" pitchFamily="34" charset="0"/>
                <a:cs typeface="Segoe UI" panose="020B0502040204020203" pitchFamily="34" charset="0"/>
              </a:rPr>
              <a:t>- Used to delete multiple records at once.</a:t>
            </a:r>
          </a:p>
          <a:p>
            <a:pPr lvl="1"/>
            <a:r>
              <a:rPr lang="en-US" sz="1400" b="1" dirty="0">
                <a:latin typeface="Segoe UI" panose="020B0502040204020203" pitchFamily="34" charset="0"/>
                <a:cs typeface="Segoe UI" panose="020B0502040204020203" pitchFamily="34" charset="0"/>
              </a:rPr>
              <a:t>Insert_recordset </a:t>
            </a:r>
            <a:r>
              <a:rPr lang="en-US" sz="1400" dirty="0">
                <a:latin typeface="Segoe UI" panose="020B0502040204020203" pitchFamily="34" charset="0"/>
                <a:cs typeface="Segoe UI" panose="020B0502040204020203" pitchFamily="34" charset="0"/>
              </a:rPr>
              <a:t>- Used to copy multiple records from one or more tables into another table.</a:t>
            </a:r>
          </a:p>
          <a:p>
            <a:pPr lvl="1"/>
            <a:endParaRPr lang="en-US" sz="1600" dirty="0">
              <a:latin typeface="Segoe UI" panose="020B0502040204020203" pitchFamily="34" charset="0"/>
              <a:cs typeface="Segoe UI" panose="020B0502040204020203" pitchFamily="34" charset="0"/>
            </a:endParaRPr>
          </a:p>
          <a:p>
            <a:pPr lvl="1"/>
            <a:endParaRPr lang="en-US" sz="1600" dirty="0">
              <a:latin typeface="Segoe UI" panose="020B0502040204020203" pitchFamily="34" charset="0"/>
              <a:cs typeface="Segoe UI" panose="020B0502040204020203" pitchFamily="34" charset="0"/>
            </a:endParaRPr>
          </a:p>
          <a:p>
            <a:pPr lvl="1"/>
            <a:endParaRPr lang="en-PK" sz="1600"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CF49DD49-692B-E938-97C3-9197130A5F1B}"/>
              </a:ext>
            </a:extLst>
          </p:cNvPr>
          <p:cNvSpPr txBox="1"/>
          <p:nvPr/>
        </p:nvSpPr>
        <p:spPr>
          <a:xfrm>
            <a:off x="6262255" y="163079"/>
            <a:ext cx="5486400" cy="3924151"/>
          </a:xfrm>
          <a:prstGeom prst="rect">
            <a:avLst/>
          </a:prstGeom>
          <a:noFill/>
        </p:spPr>
        <p:txBody>
          <a:bodyPr wrap="square" rtlCol="0">
            <a:spAutoFit/>
          </a:bodyPr>
          <a:lstStyle/>
          <a:p>
            <a:pPr marL="0" indent="0">
              <a:buNone/>
            </a:pPr>
            <a:r>
              <a:rPr lang="en-US" sz="2400" b="0" i="0" u="sng" dirty="0">
                <a:effectLst/>
                <a:latin typeface="Segoe UI" panose="020B0502040204020203" pitchFamily="34" charset="0"/>
                <a:hlinkClick r:id="rId3"/>
              </a:rPr>
              <a:t>13.5 Query optimization principles</a:t>
            </a:r>
            <a:endParaRPr lang="en-US" sz="2400" b="0" i="0" u="sng" dirty="0">
              <a:effectLst/>
              <a:latin typeface="Segoe UI" panose="020B0502040204020203" pitchFamily="34" charset="0"/>
            </a:endParaRPr>
          </a:p>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Only pull the required data needed: This will reduce the amount of data that needs to be processed, which can improve performance.</a:t>
            </a:r>
          </a:p>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Avoid nested queries: Nested queries can be slower than single queries, so it is best to avoid them if possible.</a:t>
            </a:r>
          </a:p>
          <a:p>
            <a:pPr marL="285750" indent="-285750" algn="l">
              <a:lnSpc>
                <a:spcPct val="150000"/>
              </a:lnSpc>
              <a:buFont typeface="Arial" panose="020B0604020202020204" pitchFamily="34" charset="0"/>
              <a:buChar char="•"/>
            </a:pPr>
            <a:r>
              <a:rPr lang="en-US" sz="1400" b="0" i="0" dirty="0">
                <a:solidFill>
                  <a:schemeClr val="accent1">
                    <a:lumMod val="75000"/>
                  </a:schemeClr>
                </a:solidFill>
                <a:effectLst/>
                <a:latin typeface="Segoe UI" panose="020B0502040204020203" pitchFamily="34" charset="0"/>
              </a:rPr>
              <a:t>Lifecycle Services provides tools to help you monitor performance. To access these tools, go to the </a:t>
            </a:r>
            <a:r>
              <a:rPr lang="en-US" sz="1400" b="1" i="0" dirty="0">
                <a:solidFill>
                  <a:schemeClr val="accent1">
                    <a:lumMod val="75000"/>
                  </a:schemeClr>
                </a:solidFill>
                <a:effectLst/>
                <a:latin typeface="Segoe UI" panose="020B0502040204020203" pitchFamily="34" charset="0"/>
              </a:rPr>
              <a:t>Cloud-hosted environments</a:t>
            </a:r>
            <a:r>
              <a:rPr lang="en-US" sz="1400" b="0" i="0" dirty="0">
                <a:solidFill>
                  <a:schemeClr val="accent1">
                    <a:lumMod val="75000"/>
                  </a:schemeClr>
                </a:solidFill>
                <a:effectLst/>
                <a:latin typeface="Segoe UI" panose="020B0502040204020203" pitchFamily="34" charset="0"/>
              </a:rPr>
              <a:t> page and select the </a:t>
            </a:r>
            <a:r>
              <a:rPr lang="en-US" sz="1400" b="1" i="0" dirty="0">
                <a:solidFill>
                  <a:schemeClr val="accent1">
                    <a:lumMod val="75000"/>
                  </a:schemeClr>
                </a:solidFill>
                <a:effectLst/>
                <a:latin typeface="Segoe UI" panose="020B0502040204020203" pitchFamily="34" charset="0"/>
              </a:rPr>
              <a:t>Full details</a:t>
            </a:r>
            <a:r>
              <a:rPr lang="en-US" sz="1400" b="0" i="0" dirty="0">
                <a:solidFill>
                  <a:schemeClr val="accent1">
                    <a:lumMod val="75000"/>
                  </a:schemeClr>
                </a:solidFill>
                <a:effectLst/>
                <a:latin typeface="Segoe UI" panose="020B0502040204020203" pitchFamily="34" charset="0"/>
              </a:rPr>
              <a:t> link.</a:t>
            </a:r>
            <a:endParaRPr lang="en-US" sz="1400" b="0" i="0" dirty="0">
              <a:solidFill>
                <a:schemeClr val="accent1">
                  <a:lumMod val="75000"/>
                </a:schemeClr>
              </a:solidFill>
              <a:effectLst/>
              <a:latin typeface="Segoe UI" panose="020B0502040204020203" pitchFamily="34" charset="0"/>
              <a:cs typeface="Segoe UI" panose="020B0502040204020203" pitchFamily="34" charset="0"/>
            </a:endParaRPr>
          </a:p>
          <a:p>
            <a:endParaRPr lang="en-PK" dirty="0"/>
          </a:p>
        </p:txBody>
      </p:sp>
      <p:pic>
        <p:nvPicPr>
          <p:cNvPr id="5" name="Picture 4">
            <a:extLst>
              <a:ext uri="{FF2B5EF4-FFF2-40B4-BE49-F238E27FC236}">
                <a16:creationId xmlns:a16="http://schemas.microsoft.com/office/drawing/2014/main" id="{0E38BE42-50ED-39B0-72D3-5FC318F693D3}"/>
              </a:ext>
            </a:extLst>
          </p:cNvPr>
          <p:cNvPicPr>
            <a:picLocks noChangeAspect="1"/>
          </p:cNvPicPr>
          <p:nvPr/>
        </p:nvPicPr>
        <p:blipFill>
          <a:blip r:embed="rId4"/>
          <a:stretch>
            <a:fillRect/>
          </a:stretch>
        </p:blipFill>
        <p:spPr>
          <a:xfrm>
            <a:off x="1808019" y="4014643"/>
            <a:ext cx="8714508" cy="2843357"/>
          </a:xfrm>
          <a:prstGeom prst="rect">
            <a:avLst/>
          </a:prstGeom>
          <a:ln>
            <a:noFill/>
          </a:ln>
          <a:effectLst>
            <a:outerShdw blurRad="190500" algn="tl" rotWithShape="0">
              <a:srgbClr val="000000">
                <a:alpha val="70000"/>
              </a:srgbClr>
            </a:outerShdw>
          </a:effectLst>
        </p:spPr>
      </p:pic>
      <p:sp>
        <p:nvSpPr>
          <p:cNvPr id="6" name="Arrow: Curved Left 5">
            <a:extLst>
              <a:ext uri="{FF2B5EF4-FFF2-40B4-BE49-F238E27FC236}">
                <a16:creationId xmlns:a16="http://schemas.microsoft.com/office/drawing/2014/main" id="{76C03A93-E45E-7F70-D569-6F3713CE4816}"/>
              </a:ext>
            </a:extLst>
          </p:cNvPr>
          <p:cNvSpPr/>
          <p:nvPr/>
        </p:nvSpPr>
        <p:spPr>
          <a:xfrm>
            <a:off x="10778836" y="3539184"/>
            <a:ext cx="831273" cy="1219201"/>
          </a:xfrm>
          <a:prstGeom prst="curvedLeftArrow">
            <a:avLst>
              <a:gd name="adj1" fmla="val 31774"/>
              <a:gd name="adj2" fmla="val 6008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Tree>
    <p:extLst>
      <p:ext uri="{BB962C8B-B14F-4D97-AF65-F5344CB8AC3E}">
        <p14:creationId xmlns:p14="http://schemas.microsoft.com/office/powerpoint/2010/main" val="3934020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1BDB-805E-BB54-7AEB-1C68B34C42A6}"/>
              </a:ext>
            </a:extLst>
          </p:cNvPr>
          <p:cNvSpPr>
            <a:spLocks noGrp="1"/>
          </p:cNvSpPr>
          <p:nvPr>
            <p:ph type="title"/>
          </p:nvPr>
        </p:nvSpPr>
        <p:spPr>
          <a:xfrm>
            <a:off x="178274" y="333485"/>
            <a:ext cx="10515600" cy="673966"/>
          </a:xfrm>
        </p:spPr>
        <p:txBody>
          <a:bodyPr>
            <a:normAutofit fontScale="90000"/>
          </a:bodyPr>
          <a:lstStyle/>
          <a:p>
            <a:r>
              <a:rPr lang="en-US" b="1" i="0" dirty="0">
                <a:effectLst/>
                <a:latin typeface="Segoe UI" panose="020B0502040204020203" pitchFamily="34" charset="0"/>
              </a:rPr>
              <a:t>Metadata management processes</a:t>
            </a:r>
            <a:br>
              <a:rPr lang="en-US" b="1" i="0" dirty="0">
                <a:effectLst/>
                <a:latin typeface="Segoe UI" panose="020B0502040204020203" pitchFamily="34" charset="0"/>
              </a:rPr>
            </a:br>
            <a:endParaRPr lang="en-PK" dirty="0"/>
          </a:p>
        </p:txBody>
      </p:sp>
      <p:pic>
        <p:nvPicPr>
          <p:cNvPr id="2050" name="Picture 2" descr="Screenshot of metadata search in Visual&#10;Studio.">
            <a:extLst>
              <a:ext uri="{FF2B5EF4-FFF2-40B4-BE49-F238E27FC236}">
                <a16:creationId xmlns:a16="http://schemas.microsoft.com/office/drawing/2014/main" id="{2921D14C-6498-9837-EA47-172A2D9853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037" y="1473939"/>
            <a:ext cx="4326577" cy="22207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B37387-E726-3F04-736D-E01F1A45466B}"/>
              </a:ext>
            </a:extLst>
          </p:cNvPr>
          <p:cNvSpPr txBox="1"/>
          <p:nvPr/>
        </p:nvSpPr>
        <p:spPr>
          <a:xfrm>
            <a:off x="178274" y="3915044"/>
            <a:ext cx="10723419" cy="2503249"/>
          </a:xfrm>
          <a:prstGeom prst="rect">
            <a:avLst/>
          </a:prstGeom>
          <a:noFill/>
        </p:spPr>
        <p:txBody>
          <a:bodyPr wrap="square">
            <a:spAutoFit/>
          </a:bodyPr>
          <a:lstStyle/>
          <a:p>
            <a:pPr algn="l"/>
            <a:r>
              <a:rPr lang="en-US" sz="2400" b="1" i="0" dirty="0">
                <a:effectLst/>
                <a:latin typeface="Segoe UI" panose="020B0502040204020203" pitchFamily="34" charset="0"/>
              </a:rPr>
              <a:t>Keywords</a:t>
            </a:r>
            <a:r>
              <a:rPr lang="en-US" b="0" i="0" dirty="0">
                <a:effectLst/>
                <a:latin typeface="Segoe UI" panose="020B0502040204020203" pitchFamily="34" charset="0"/>
              </a:rPr>
              <a:t> that you can use in the </a:t>
            </a:r>
            <a:r>
              <a:rPr lang="en-US" b="1" i="0" dirty="0">
                <a:effectLst/>
                <a:latin typeface="Segoe UI" panose="020B0502040204020203" pitchFamily="34" charset="0"/>
              </a:rPr>
              <a:t>Metadata search</a:t>
            </a:r>
            <a:r>
              <a:rPr lang="en-US" b="0" i="0" dirty="0">
                <a:effectLst/>
                <a:latin typeface="Segoe UI" panose="020B0502040204020203" pitchFamily="34" charset="0"/>
              </a:rPr>
              <a:t> include:</a:t>
            </a:r>
          </a:p>
          <a:p>
            <a:pPr algn="l"/>
            <a:endParaRPr lang="en-US" b="0" i="0" dirty="0">
              <a:effectLst/>
              <a:latin typeface="Segoe UI" panose="020B0502040204020203" pitchFamily="34" charset="0"/>
            </a:endParaRPr>
          </a:p>
          <a:p>
            <a:pPr algn="l">
              <a:spcAft>
                <a:spcPts val="200"/>
              </a:spcAft>
              <a:buFont typeface="Arial" panose="020B0604020202020204" pitchFamily="34" charset="0"/>
              <a:buChar char="•"/>
            </a:pPr>
            <a:r>
              <a:rPr lang="en-US" b="1" i="0" dirty="0">
                <a:effectLst/>
                <a:latin typeface="Segoe UI" panose="020B0502040204020203" pitchFamily="34" charset="0"/>
              </a:rPr>
              <a:t>Name</a:t>
            </a:r>
            <a:r>
              <a:rPr lang="en-US" b="0" i="0" dirty="0">
                <a:effectLst/>
                <a:latin typeface="Segoe UI" panose="020B0502040204020203" pitchFamily="34" charset="0"/>
              </a:rPr>
              <a:t> - Filter by element name. This is also the default filter if no keyword is specified. A comma can be used to search for multiple element names.</a:t>
            </a:r>
          </a:p>
          <a:p>
            <a:pPr algn="l">
              <a:spcAft>
                <a:spcPts val="200"/>
              </a:spcAft>
              <a:buFont typeface="Arial" panose="020B0604020202020204" pitchFamily="34" charset="0"/>
              <a:buChar char="•"/>
            </a:pPr>
            <a:r>
              <a:rPr lang="en-US" b="1" i="0" dirty="0">
                <a:effectLst/>
                <a:latin typeface="Segoe UI" panose="020B0502040204020203" pitchFamily="34" charset="0"/>
              </a:rPr>
              <a:t>Type</a:t>
            </a:r>
            <a:r>
              <a:rPr lang="en-US" b="0" i="0" dirty="0">
                <a:effectLst/>
                <a:latin typeface="Segoe UI" panose="020B0502040204020203" pitchFamily="34" charset="0"/>
              </a:rPr>
              <a:t> - Filter by element type. A comma can be used after an element to specify sub elements.</a:t>
            </a:r>
          </a:p>
          <a:p>
            <a:pPr algn="l">
              <a:spcAft>
                <a:spcPts val="200"/>
              </a:spcAft>
              <a:buFont typeface="Arial" panose="020B0604020202020204" pitchFamily="34" charset="0"/>
              <a:buChar char="•"/>
            </a:pPr>
            <a:r>
              <a:rPr lang="en-US" b="1" i="0" dirty="0">
                <a:effectLst/>
                <a:latin typeface="Segoe UI" panose="020B0502040204020203" pitchFamily="34" charset="0"/>
              </a:rPr>
              <a:t>Model</a:t>
            </a:r>
            <a:r>
              <a:rPr lang="en-US" b="0" i="0" dirty="0">
                <a:effectLst/>
                <a:latin typeface="Segoe UI" panose="020B0502040204020203" pitchFamily="34" charset="0"/>
              </a:rPr>
              <a:t> - Filter by model name. Each comma-separated value will look for a model in your application.</a:t>
            </a:r>
          </a:p>
          <a:p>
            <a:pPr algn="l">
              <a:spcAft>
                <a:spcPts val="200"/>
              </a:spcAft>
              <a:buFont typeface="Arial" panose="020B0604020202020204" pitchFamily="34" charset="0"/>
              <a:buChar char="•"/>
            </a:pPr>
            <a:r>
              <a:rPr lang="en-US" b="1" i="0" dirty="0">
                <a:effectLst/>
                <a:latin typeface="Segoe UI" panose="020B0502040204020203" pitchFamily="34" charset="0"/>
              </a:rPr>
              <a:t>Property</a:t>
            </a:r>
            <a:r>
              <a:rPr lang="en-US" b="0" i="0" dirty="0">
                <a:effectLst/>
                <a:latin typeface="Segoe UI" panose="020B0502040204020203" pitchFamily="34" charset="0"/>
              </a:rPr>
              <a:t> - Filters properties on forms. Each comma-separated value should be a property on the form.</a:t>
            </a:r>
          </a:p>
          <a:p>
            <a:pPr algn="l">
              <a:spcAft>
                <a:spcPts val="200"/>
              </a:spcAft>
              <a:buFont typeface="Arial" panose="020B0604020202020204" pitchFamily="34" charset="0"/>
              <a:buChar char="•"/>
            </a:pPr>
            <a:r>
              <a:rPr lang="en-US" b="1" i="0" dirty="0">
                <a:effectLst/>
                <a:latin typeface="Segoe UI" panose="020B0502040204020203" pitchFamily="34" charset="0"/>
              </a:rPr>
              <a:t>Code</a:t>
            </a:r>
            <a:r>
              <a:rPr lang="en-US" b="0" i="0" dirty="0">
                <a:effectLst/>
                <a:latin typeface="Segoe UI" panose="020B0502040204020203" pitchFamily="34" charset="0"/>
              </a:rPr>
              <a:t> - Filter code snippets. The code snippet should be in quotes.</a:t>
            </a:r>
          </a:p>
        </p:txBody>
      </p:sp>
      <p:sp>
        <p:nvSpPr>
          <p:cNvPr id="7" name="TextBox 6">
            <a:extLst>
              <a:ext uri="{FF2B5EF4-FFF2-40B4-BE49-F238E27FC236}">
                <a16:creationId xmlns:a16="http://schemas.microsoft.com/office/drawing/2014/main" id="{9CE25542-2C95-A103-D297-329B708F6E16}"/>
              </a:ext>
            </a:extLst>
          </p:cNvPr>
          <p:cNvSpPr txBox="1"/>
          <p:nvPr/>
        </p:nvSpPr>
        <p:spPr>
          <a:xfrm>
            <a:off x="178274" y="858480"/>
            <a:ext cx="6206836" cy="369332"/>
          </a:xfrm>
          <a:prstGeom prst="rect">
            <a:avLst/>
          </a:prstGeom>
          <a:noFill/>
        </p:spPr>
        <p:txBody>
          <a:bodyPr wrap="square">
            <a:spAutoFit/>
          </a:bodyPr>
          <a:lstStyle/>
          <a:p>
            <a:r>
              <a:rPr lang="en-US" b="0" i="0" dirty="0">
                <a:effectLst/>
                <a:latin typeface="Segoe UI" panose="020B0502040204020203" pitchFamily="34" charset="0"/>
              </a:rPr>
              <a:t>Finance and operations uses metadata to define elements.</a:t>
            </a:r>
            <a:endParaRPr lang="en-PK" dirty="0"/>
          </a:p>
        </p:txBody>
      </p:sp>
    </p:spTree>
    <p:extLst>
      <p:ext uri="{BB962C8B-B14F-4D97-AF65-F5344CB8AC3E}">
        <p14:creationId xmlns:p14="http://schemas.microsoft.com/office/powerpoint/2010/main" val="2517440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FEC8F-76E6-550A-D73B-942906889C3A}"/>
              </a:ext>
            </a:extLst>
          </p:cNvPr>
          <p:cNvSpPr>
            <a:spLocks noGrp="1"/>
          </p:cNvSpPr>
          <p:nvPr>
            <p:ph idx="1"/>
          </p:nvPr>
        </p:nvSpPr>
        <p:spPr>
          <a:xfrm>
            <a:off x="103908" y="163080"/>
            <a:ext cx="11935691" cy="3148156"/>
          </a:xfrm>
        </p:spPr>
        <p:txBody>
          <a:bodyPr>
            <a:normAutofit/>
          </a:bodyPr>
          <a:lstStyle/>
          <a:p>
            <a:pPr marL="0" indent="0">
              <a:buNone/>
            </a:pPr>
            <a:r>
              <a:rPr lang="en-US" b="0" i="0" u="sng" dirty="0">
                <a:effectLst/>
                <a:latin typeface="Segoe UI" panose="020B0502040204020203" pitchFamily="34" charset="0"/>
                <a:hlinkClick r:id="rId2"/>
              </a:rPr>
              <a:t>13.6 Modify the scope of a variable</a:t>
            </a:r>
            <a:endParaRPr lang="en-US"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Local variables are declared in a method and can only be accessed in the method that they are declared in.</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Declaring variables at the smallest scope possible can help reduce overhead by only allocating memory during the time when the method is running.</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This can improve memory efficiency by freeing up memory that is no longer needed.</a:t>
            </a:r>
          </a:p>
          <a:p>
            <a:pPr marL="0" indent="0" algn="l">
              <a:buNone/>
            </a:pPr>
            <a:r>
              <a:rPr lang="en-US" b="0" i="0" u="sng" dirty="0">
                <a:effectLst/>
                <a:latin typeface="Segoe UI" panose="020B0502040204020203" pitchFamily="34" charset="0"/>
                <a:hlinkClick r:id="rId3"/>
              </a:rPr>
              <a:t>13.7 Analyze and optimize concurrency</a:t>
            </a:r>
            <a:endParaRPr lang="en-US" sz="4000" b="0" i="0" dirty="0">
              <a:effectLst/>
              <a:latin typeface="Segoe UI" panose="020B0502040204020203" pitchFamily="34" charset="0"/>
              <a:cs typeface="Segoe UI" panose="020B0502040204020203" pitchFamily="34" charset="0"/>
            </a:endParaRPr>
          </a:p>
          <a:p>
            <a:pPr algn="l"/>
            <a:r>
              <a:rPr lang="en-US" sz="1600" dirty="0">
                <a:latin typeface="Segoe UI" panose="020B0502040204020203" pitchFamily="34" charset="0"/>
              </a:rPr>
              <a:t>Fi</a:t>
            </a:r>
            <a:r>
              <a:rPr lang="en-US" sz="1600" b="0" i="0" dirty="0">
                <a:effectLst/>
                <a:latin typeface="Segoe UI" panose="020B0502040204020203" pitchFamily="34" charset="0"/>
              </a:rPr>
              <a:t>nance and operations apps uses two concurrency models:</a:t>
            </a:r>
          </a:p>
          <a:p>
            <a:pPr lvl="1"/>
            <a:r>
              <a:rPr lang="en-US" sz="1400" b="1" i="0" dirty="0">
                <a:effectLst/>
                <a:latin typeface="Segoe UI" panose="020B0502040204020203" pitchFamily="34" charset="0"/>
              </a:rPr>
              <a:t>Pessimistic Concurrency Control (PCC)</a:t>
            </a:r>
            <a:r>
              <a:rPr lang="en-US" sz="1400" b="0" i="0" dirty="0">
                <a:effectLst/>
                <a:latin typeface="Segoe UI" panose="020B0502040204020203" pitchFamily="34" charset="0"/>
              </a:rPr>
              <a:t> - Locks records as soon as they are retrieved from the database.</a:t>
            </a:r>
          </a:p>
          <a:p>
            <a:pPr lvl="1"/>
            <a:r>
              <a:rPr lang="en-US" sz="1400" b="1" i="0" dirty="0">
                <a:effectLst/>
                <a:latin typeface="Segoe UI" panose="020B0502040204020203" pitchFamily="34" charset="0"/>
              </a:rPr>
              <a:t>Optimistic Concurrency Control (OCC)</a:t>
            </a:r>
            <a:r>
              <a:rPr lang="en-US" sz="1400" b="0" i="0" dirty="0">
                <a:effectLst/>
                <a:latin typeface="Segoe UI" panose="020B0502040204020203" pitchFamily="34" charset="0"/>
              </a:rPr>
              <a:t> - Locks records when they are being updated.</a:t>
            </a:r>
          </a:p>
          <a:p>
            <a:endParaRPr lang="en-PK" dirty="0"/>
          </a:p>
        </p:txBody>
      </p:sp>
      <p:sp>
        <p:nvSpPr>
          <p:cNvPr id="4" name="TextBox 3">
            <a:extLst>
              <a:ext uri="{FF2B5EF4-FFF2-40B4-BE49-F238E27FC236}">
                <a16:creationId xmlns:a16="http://schemas.microsoft.com/office/drawing/2014/main" id="{E84BDA73-F2D2-0E42-00FF-F6EC0C75B0FC}"/>
              </a:ext>
            </a:extLst>
          </p:cNvPr>
          <p:cNvSpPr txBox="1"/>
          <p:nvPr/>
        </p:nvSpPr>
        <p:spPr>
          <a:xfrm>
            <a:off x="103908" y="3311236"/>
            <a:ext cx="4939147" cy="3739806"/>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Advantages: OCC uses fewer resources and locks records for a shorter time, which can improve database performance.</a:t>
            </a:r>
          </a:p>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Disadvantage: OCC can lead to update conflicts, which can reduce database performance if there are multiple retries to updates.</a:t>
            </a:r>
          </a:p>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The concurrency model for a table can be overridden in a Select statement by using the </a:t>
            </a:r>
            <a:r>
              <a:rPr lang="en-US" sz="1600" b="1" i="0" dirty="0">
                <a:effectLst/>
                <a:latin typeface="Segoe UI" panose="020B0502040204020203" pitchFamily="34" charset="0"/>
                <a:cs typeface="Segoe UI" panose="020B0502040204020203" pitchFamily="34" charset="0"/>
              </a:rPr>
              <a:t>optimisticLock</a:t>
            </a:r>
            <a:r>
              <a:rPr lang="en-US" sz="1600" b="0" i="0" dirty="0">
                <a:effectLst/>
                <a:latin typeface="Segoe UI" panose="020B0502040204020203" pitchFamily="34" charset="0"/>
                <a:cs typeface="Segoe UI" panose="020B0502040204020203" pitchFamily="34" charset="0"/>
              </a:rPr>
              <a:t> or </a:t>
            </a:r>
            <a:r>
              <a:rPr lang="en-US" sz="1600" b="1" i="0" dirty="0">
                <a:effectLst/>
                <a:latin typeface="Segoe UI" panose="020B0502040204020203" pitchFamily="34" charset="0"/>
                <a:cs typeface="Segoe UI" panose="020B0502040204020203" pitchFamily="34" charset="0"/>
              </a:rPr>
              <a:t>pessimisticLock</a:t>
            </a:r>
            <a:r>
              <a:rPr lang="en-US" sz="1600" b="0" i="0" dirty="0">
                <a:effectLst/>
                <a:latin typeface="Segoe UI" panose="020B0502040204020203" pitchFamily="34" charset="0"/>
                <a:cs typeface="Segoe UI" panose="020B0502040204020203" pitchFamily="34" charset="0"/>
              </a:rPr>
              <a:t> keywords.</a:t>
            </a:r>
          </a:p>
          <a:p>
            <a:pPr marL="285750" indent="-285750">
              <a:lnSpc>
                <a:spcPct val="150000"/>
              </a:lnSpc>
              <a:buFont typeface="Arial" panose="020B0604020202020204" pitchFamily="34" charset="0"/>
              <a:buChar char="•"/>
            </a:pPr>
            <a:endParaRPr lang="en-PK" sz="16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14B6FC84-A0B2-BDFE-DAC7-A9C45823E17D}"/>
              </a:ext>
            </a:extLst>
          </p:cNvPr>
          <p:cNvPicPr>
            <a:picLocks noChangeAspect="1"/>
          </p:cNvPicPr>
          <p:nvPr/>
        </p:nvPicPr>
        <p:blipFill>
          <a:blip r:embed="rId4"/>
          <a:stretch>
            <a:fillRect/>
          </a:stretch>
        </p:blipFill>
        <p:spPr>
          <a:xfrm>
            <a:off x="6802581" y="3396988"/>
            <a:ext cx="3948545" cy="32979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1711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9803F3-1160-9BE5-EA85-E8E0D33E966E}"/>
              </a:ext>
            </a:extLst>
          </p:cNvPr>
          <p:cNvSpPr>
            <a:spLocks noGrp="1"/>
          </p:cNvSpPr>
          <p:nvPr>
            <p:ph idx="1"/>
          </p:nvPr>
        </p:nvSpPr>
        <p:spPr>
          <a:xfrm>
            <a:off x="131618" y="190789"/>
            <a:ext cx="11866417" cy="6445538"/>
          </a:xfrm>
        </p:spPr>
        <p:txBody>
          <a:bodyPr>
            <a:normAutofit/>
          </a:bodyPr>
          <a:lstStyle/>
          <a:p>
            <a:pPr marL="0" indent="0">
              <a:buNone/>
            </a:pPr>
            <a:r>
              <a:rPr lang="en-US" b="0" i="0" u="sng" dirty="0">
                <a:effectLst/>
                <a:latin typeface="Segoe UI" panose="020B0502040204020203" pitchFamily="34" charset="0"/>
                <a:hlinkClick r:id="rId2"/>
              </a:rPr>
              <a:t>13.8 Apply parallel processing algorithms</a:t>
            </a:r>
            <a:endParaRPr lang="en-US"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Individual task modeling: Creates a separate batch task for each work item. This is best for small numbers of work items and for creating dependencies between work items.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Batch bundling: Uses a limited number of batch tasks that have a bundle size value. This works well for simple, even workloads with similar processing times.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Top picking: Creates a limited number of batch tasks where each batch task picks and processes the first free work item. This works well for uneven workloads with varying processing times.</a:t>
            </a:r>
          </a:p>
          <a:p>
            <a:pPr marL="0" indent="0">
              <a:buNone/>
            </a:pPr>
            <a:r>
              <a:rPr lang="en-US" b="0" i="0" u="sng" dirty="0">
                <a:effectLst/>
                <a:latin typeface="Segoe UI" panose="020B0502040204020203" pitchFamily="34" charset="0"/>
                <a:hlinkClick r:id="rId3"/>
              </a:rPr>
              <a:t>13.9 Implement the Async framework</a:t>
            </a:r>
            <a:endParaRPr lang="en-US" b="0" i="0" u="sng" dirty="0">
              <a:effectLst/>
              <a:latin typeface="Segoe UI" panose="020B0502040204020203" pitchFamily="34" charset="0"/>
            </a:endParaRPr>
          </a:p>
          <a:p>
            <a:pPr algn="l"/>
            <a:r>
              <a:rPr lang="en-US" sz="1600" b="0" i="0" dirty="0">
                <a:effectLst/>
                <a:latin typeface="Segoe UI" panose="020B0502040204020203" pitchFamily="34" charset="0"/>
                <a:cs typeface="Segoe UI" panose="020B0502040204020203" pitchFamily="34" charset="0"/>
              </a:rPr>
              <a:t>Asynchronous processing allows long-running processes to run in the background without interrupting the user experience.</a:t>
            </a:r>
          </a:p>
          <a:p>
            <a:pPr algn="l"/>
            <a:r>
              <a:rPr lang="en-US" sz="1600" b="0" i="0" dirty="0">
                <a:effectLst/>
                <a:latin typeface="Segoe UI" panose="020B0502040204020203" pitchFamily="34" charset="0"/>
                <a:cs typeface="Segoe UI" panose="020B0502040204020203" pitchFamily="34" charset="0"/>
              </a:rPr>
              <a:t>To run a process asynchronously, you can use the </a:t>
            </a:r>
            <a:r>
              <a:rPr lang="en-US" sz="1600" b="0" i="0" dirty="0" err="1">
                <a:effectLst/>
                <a:latin typeface="Segoe UI" panose="020B0502040204020203" pitchFamily="34" charset="0"/>
                <a:cs typeface="Segoe UI" panose="020B0502040204020203" pitchFamily="34" charset="0"/>
              </a:rPr>
              <a:t>runAsync</a:t>
            </a:r>
            <a:r>
              <a:rPr lang="en-US" sz="1600" b="0" i="0" dirty="0">
                <a:effectLst/>
                <a:latin typeface="Segoe UI" panose="020B0502040204020203" pitchFamily="34" charset="0"/>
                <a:cs typeface="Segoe UI" panose="020B0502040204020203" pitchFamily="34" charset="0"/>
              </a:rPr>
              <a:t> methods from the </a:t>
            </a:r>
            <a:r>
              <a:rPr lang="en-US" sz="1600" b="0" i="0" dirty="0" err="1">
                <a:effectLst/>
                <a:latin typeface="Segoe UI" panose="020B0502040204020203" pitchFamily="34" charset="0"/>
                <a:cs typeface="Segoe UI" panose="020B0502040204020203" pitchFamily="34" charset="0"/>
              </a:rPr>
              <a:t>FormRun</a:t>
            </a:r>
            <a:r>
              <a:rPr lang="en-US" sz="1600" b="0" i="0" dirty="0">
                <a:effectLst/>
                <a:latin typeface="Segoe UI" panose="020B0502040204020203" pitchFamily="34" charset="0"/>
                <a:cs typeface="Segoe UI" panose="020B0502040204020203" pitchFamily="34" charset="0"/>
              </a:rPr>
              <a:t> and Global classes.</a:t>
            </a:r>
          </a:p>
          <a:p>
            <a:pPr marL="0" indent="0" algn="l">
              <a:buNone/>
            </a:pPr>
            <a:r>
              <a:rPr lang="en-US" b="0" i="0" u="sng" dirty="0">
                <a:effectLst/>
                <a:latin typeface="Segoe UI" panose="020B0502040204020203" pitchFamily="34" charset="0"/>
                <a:hlinkClick r:id="rId4"/>
              </a:rPr>
              <a:t>13.4 Develop Windows PowerShell scripts</a:t>
            </a:r>
            <a:endParaRPr lang="en-US"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Windows PowerShell is a task-based command-line shell and scripting language that can be used to automate tasks in finance and operations apps.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Developers can create PowerShell scripts to automate tasks such as database synchronization, service restart, and data mart reset.</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PowerShell scripts can be used to deploy and install models and software deployable packages.</a:t>
            </a:r>
          </a:p>
          <a:p>
            <a:pPr algn="l">
              <a:buFont typeface="Arial" panose="020B0604020202020204" pitchFamily="34" charset="0"/>
              <a:buChar char="•"/>
            </a:pPr>
            <a:endParaRPr lang="en-US" sz="1600" b="0" i="0" dirty="0">
              <a:effectLst/>
              <a:latin typeface="Segoe UI" panose="020B0502040204020203" pitchFamily="34" charset="0"/>
              <a:cs typeface="Segoe UI" panose="020B0502040204020203" pitchFamily="34" charset="0"/>
            </a:endParaRPr>
          </a:p>
          <a:p>
            <a:pPr marL="0" indent="0" algn="l">
              <a:buNone/>
            </a:pPr>
            <a:r>
              <a:rPr lang="en-US" sz="2000" b="0" i="1" u="sng" dirty="0">
                <a:effectLst/>
                <a:latin typeface="Segoe UI" panose="020B0502040204020203" pitchFamily="34" charset="0"/>
                <a:hlinkClick r:id="rId5">
                  <a:extLst>
                    <a:ext uri="{A12FA001-AC4F-418D-AE19-62706E023703}">
                      <ahyp:hlinkClr xmlns:ahyp="http://schemas.microsoft.com/office/drawing/2018/hyperlinkcolor" val="tx"/>
                    </a:ext>
                  </a:extLst>
                </a:hlinkClick>
              </a:rPr>
              <a:t>Click For Practice:</a:t>
            </a:r>
            <a:r>
              <a:rPr lang="en-US" sz="2000" b="0" i="0" u="sng" dirty="0">
                <a:solidFill>
                  <a:srgbClr val="0563C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 Lab - Create runnable classes in Visual Studio to test code</a:t>
            </a:r>
            <a:endParaRPr lang="en-US" sz="3600" b="0" i="0" dirty="0">
              <a:effectLst/>
              <a:latin typeface="Segoe UI" panose="020B0502040204020203" pitchFamily="34" charset="0"/>
              <a:cs typeface="Segoe UI" panose="020B0502040204020203" pitchFamily="34" charset="0"/>
            </a:endParaRPr>
          </a:p>
          <a:p>
            <a:pPr marL="0" indent="0">
              <a:buNone/>
            </a:pPr>
            <a:endParaRPr lang="en-PK" dirty="0"/>
          </a:p>
        </p:txBody>
      </p:sp>
    </p:spTree>
    <p:extLst>
      <p:ext uri="{BB962C8B-B14F-4D97-AF65-F5344CB8AC3E}">
        <p14:creationId xmlns:p14="http://schemas.microsoft.com/office/powerpoint/2010/main" val="314308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Graphical user interface&#10;&#10;Description automatically generated">
            <a:extLst>
              <a:ext uri="{FF2B5EF4-FFF2-40B4-BE49-F238E27FC236}">
                <a16:creationId xmlns:a16="http://schemas.microsoft.com/office/drawing/2014/main" id="{99401BFE-6F2D-450F-8797-CD75F12D02FD}"/>
              </a:ext>
            </a:extLst>
          </p:cNvPr>
          <p:cNvPicPr>
            <a:picLocks noGrp="1" noChangeAspect="1"/>
          </p:cNvPicPr>
          <p:nvPr>
            <p:ph type="pic" sz="quarter" idx="11"/>
          </p:nvPr>
        </p:nvPicPr>
        <p:blipFill rotWithShape="1">
          <a:blip r:embed="rId3"/>
          <a:srcRect r="432" b="1"/>
          <a:stretch/>
        </p:blipFill>
        <p:spPr>
          <a:xfrm>
            <a:off x="21" y="489"/>
            <a:ext cx="12191980" cy="6857026"/>
          </a:xfrm>
          <a:noFill/>
        </p:spPr>
      </p:pic>
      <p:sp>
        <p:nvSpPr>
          <p:cNvPr id="17" name="TextBox 16">
            <a:extLst>
              <a:ext uri="{FF2B5EF4-FFF2-40B4-BE49-F238E27FC236}">
                <a16:creationId xmlns:a16="http://schemas.microsoft.com/office/drawing/2014/main" id="{1F67070E-9E41-459B-A1A5-CC68AF6F3FB2}"/>
              </a:ext>
            </a:extLst>
          </p:cNvPr>
          <p:cNvSpPr txBox="1"/>
          <p:nvPr/>
        </p:nvSpPr>
        <p:spPr>
          <a:xfrm>
            <a:off x="530145" y="1848688"/>
            <a:ext cx="10615764" cy="3249593"/>
          </a:xfrm>
          <a:prstGeom prst="rect">
            <a:avLst/>
          </a:prstGeom>
          <a:noFill/>
        </p:spPr>
        <p:txBody>
          <a:bodyPr wrap="square">
            <a:spAutoFit/>
          </a:bodyPr>
          <a:lstStyle/>
          <a:p>
            <a:pPr algn="ctr">
              <a:lnSpc>
                <a:spcPct val="90000"/>
              </a:lnSpc>
              <a:spcAft>
                <a:spcPts val="588"/>
              </a:spcAft>
            </a:pPr>
            <a:r>
              <a:rPr lang="en-GB" sz="5294" b="1" dirty="0">
                <a:solidFill>
                  <a:schemeClr val="bg1"/>
                </a:solidFill>
              </a:rPr>
              <a:t>Thank You </a:t>
            </a:r>
          </a:p>
          <a:p>
            <a:pPr algn="ctr">
              <a:lnSpc>
                <a:spcPct val="90000"/>
              </a:lnSpc>
              <a:spcAft>
                <a:spcPts val="588"/>
              </a:spcAft>
            </a:pPr>
            <a:endParaRPr lang="en-GB" sz="5294" b="1" dirty="0">
              <a:solidFill>
                <a:schemeClr val="bg1"/>
              </a:solidFill>
            </a:endParaRPr>
          </a:p>
          <a:p>
            <a:pPr algn="ctr">
              <a:lnSpc>
                <a:spcPct val="90000"/>
              </a:lnSpc>
              <a:spcAft>
                <a:spcPts val="588"/>
              </a:spcAft>
            </a:pPr>
            <a:r>
              <a:rPr lang="en-GB" sz="5294" b="1" dirty="0">
                <a:solidFill>
                  <a:schemeClr val="bg1"/>
                </a:solidFill>
              </a:rPr>
              <a:t>See you all next Saturday</a:t>
            </a:r>
          </a:p>
          <a:p>
            <a:pPr algn="ctr">
              <a:lnSpc>
                <a:spcPct val="90000"/>
              </a:lnSpc>
              <a:spcAft>
                <a:spcPts val="588"/>
              </a:spcAft>
            </a:pPr>
            <a:endParaRPr lang="en-GB" sz="5294" b="1" dirty="0">
              <a:solidFill>
                <a:schemeClr val="bg1"/>
              </a:solidFill>
            </a:endParaRPr>
          </a:p>
        </p:txBody>
      </p:sp>
    </p:spTree>
    <p:extLst>
      <p:ext uri="{BB962C8B-B14F-4D97-AF65-F5344CB8AC3E}">
        <p14:creationId xmlns:p14="http://schemas.microsoft.com/office/powerpoint/2010/main" val="33366718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A6BE-9E46-C657-D061-FF796DBA19EB}"/>
              </a:ext>
            </a:extLst>
          </p:cNvPr>
          <p:cNvSpPr>
            <a:spLocks noGrp="1"/>
          </p:cNvSpPr>
          <p:nvPr>
            <p:ph type="title"/>
          </p:nvPr>
        </p:nvSpPr>
        <p:spPr>
          <a:xfrm>
            <a:off x="761840" y="1138265"/>
            <a:ext cx="4651204" cy="1401183"/>
          </a:xfrm>
        </p:spPr>
        <p:txBody>
          <a:bodyPr anchor="t">
            <a:normAutofit/>
          </a:bodyPr>
          <a:lstStyle/>
          <a:p>
            <a:r>
              <a:rPr lang="en-US" sz="3000" b="1" i="0">
                <a:effectLst/>
                <a:latin typeface="Segoe UI" panose="020B0502040204020203" pitchFamily="34" charset="0"/>
              </a:rPr>
              <a:t>Source control processes</a:t>
            </a:r>
            <a:br>
              <a:rPr lang="en-US" sz="3000" b="1" i="0">
                <a:effectLst/>
                <a:latin typeface="Segoe UI" panose="020B0502040204020203" pitchFamily="34" charset="0"/>
              </a:rPr>
            </a:br>
            <a:endParaRPr lang="en-PK" sz="3000"/>
          </a:p>
        </p:txBody>
      </p:sp>
      <p:cxnSp>
        <p:nvCxnSpPr>
          <p:cNvPr id="3096" name="Straight Connector 309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88" name="Content Placeholder 2">
            <a:extLst>
              <a:ext uri="{FF2B5EF4-FFF2-40B4-BE49-F238E27FC236}">
                <a16:creationId xmlns:a16="http://schemas.microsoft.com/office/drawing/2014/main" id="{FBF96133-6198-47D3-DDE0-AFF7D776A43E}"/>
              </a:ext>
            </a:extLst>
          </p:cNvPr>
          <p:cNvSpPr>
            <a:spLocks noGrp="1"/>
          </p:cNvSpPr>
          <p:nvPr>
            <p:ph idx="1"/>
          </p:nvPr>
        </p:nvSpPr>
        <p:spPr>
          <a:xfrm>
            <a:off x="761839" y="2551176"/>
            <a:ext cx="4651205" cy="3602935"/>
          </a:xfrm>
        </p:spPr>
        <p:txBody>
          <a:bodyPr>
            <a:normAutofit/>
          </a:bodyPr>
          <a:lstStyle/>
          <a:p>
            <a:r>
              <a:rPr lang="en-US" sz="2000" b="0" i="0" dirty="0">
                <a:effectLst/>
                <a:latin typeface="Segoe UI" panose="020B0502040204020203" pitchFamily="34" charset="0"/>
              </a:rPr>
              <a:t>Developers rely on source control to track code changes and discover differences among content that is created by various developers.</a:t>
            </a:r>
          </a:p>
          <a:p>
            <a:r>
              <a:rPr lang="en-US" sz="2000" b="1" i="0" dirty="0">
                <a:effectLst/>
                <a:latin typeface="Segoe UI" panose="020B0502040204020203" pitchFamily="34" charset="0"/>
              </a:rPr>
              <a:t>Azure DevOps, </a:t>
            </a:r>
          </a:p>
          <a:p>
            <a:r>
              <a:rPr lang="en-US" sz="2000" b="1" i="0" dirty="0">
                <a:effectLst/>
                <a:latin typeface="Segoe UI" panose="020B0502040204020203" pitchFamily="34" charset="0"/>
              </a:rPr>
              <a:t>Formerly Visual Studio Team Services</a:t>
            </a:r>
          </a:p>
          <a:p>
            <a:r>
              <a:rPr lang="en-US" sz="2000" b="1" i="0" dirty="0">
                <a:effectLst/>
                <a:latin typeface="Segoe UI" panose="020B0502040204020203" pitchFamily="34" charset="0"/>
              </a:rPr>
              <a:t>Azure DevOps</a:t>
            </a:r>
          </a:p>
          <a:p>
            <a:r>
              <a:rPr lang="en-US" sz="2000" b="1" i="0" dirty="0">
                <a:effectLst/>
                <a:latin typeface="Segoe UI" panose="020B0502040204020203" pitchFamily="34" charset="0"/>
              </a:rPr>
              <a:t>Branching and merging</a:t>
            </a:r>
          </a:p>
          <a:p>
            <a:endParaRPr lang="en-US" sz="20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PK" sz="2000" dirty="0"/>
          </a:p>
        </p:txBody>
      </p:sp>
      <p:pic>
        <p:nvPicPr>
          <p:cNvPr id="3076" name="Picture 4" descr="Screenshot of the New Project page highlighting the Add to Source Control check box.">
            <a:extLst>
              <a:ext uri="{FF2B5EF4-FFF2-40B4-BE49-F238E27FC236}">
                <a16:creationId xmlns:a16="http://schemas.microsoft.com/office/drawing/2014/main" id="{DA56E195-3216-5A3D-8177-FE14385001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86" r="23168" b="2"/>
          <a:stretch/>
        </p:blipFill>
        <p:spPr bwMode="auto">
          <a:xfrm>
            <a:off x="6096000" y="835866"/>
            <a:ext cx="5234538" cy="518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073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6164</TotalTime>
  <Words>10680</Words>
  <Application>Microsoft Office PowerPoint</Application>
  <PresentationFormat>Widescreen</PresentationFormat>
  <Paragraphs>837</Paragraphs>
  <Slides>82</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Aptos Black</vt:lpstr>
      <vt:lpstr>Arial</vt:lpstr>
      <vt:lpstr>Calibri</vt:lpstr>
      <vt:lpstr>Calibri Light</vt:lpstr>
      <vt:lpstr>Google Sans</vt:lpstr>
      <vt:lpstr>Segoe UI</vt:lpstr>
      <vt:lpstr>SFMono-Regular</vt:lpstr>
      <vt:lpstr>Söhne</vt:lpstr>
      <vt:lpstr>Wingdings</vt:lpstr>
      <vt:lpstr>Office Theme</vt:lpstr>
      <vt:lpstr>PowerPoint Presentation</vt:lpstr>
      <vt:lpstr>PowerPoint Presentation</vt:lpstr>
      <vt:lpstr>Explore the technical architecture of finance and operations apps</vt:lpstr>
      <vt:lpstr>Elements, models, and packages </vt:lpstr>
      <vt:lpstr>PowerPoint Presentation</vt:lpstr>
      <vt:lpstr>PowerPoint Presentation</vt:lpstr>
      <vt:lpstr>PowerPoint Presentation</vt:lpstr>
      <vt:lpstr>Metadata management processes </vt:lpstr>
      <vt:lpstr>Source control processes </vt:lpstr>
      <vt:lpstr>Conform code to organization policies </vt:lpstr>
      <vt:lpstr>Build finance and operations apps </vt:lpstr>
      <vt:lpstr>1.Set up a VHD for finance and operations apps </vt:lpstr>
      <vt:lpstr>1.3 Set up and manage a downloadable VHD for development</vt:lpstr>
      <vt:lpstr>1.4 Upgrade the VHD</vt:lpstr>
      <vt:lpstr>2. Start developing for finance and operations apps by using Visual Studio</vt:lpstr>
      <vt:lpstr>PowerPoint Presentation</vt:lpstr>
      <vt:lpstr>2.3 Manage metadata by using the Application Explorer</vt:lpstr>
      <vt:lpstr>2.4 Build deployment packages</vt:lpstr>
      <vt:lpstr>2.6 Use the Element Designer to create elements</vt:lpstr>
      <vt:lpstr>PowerPoint Presentation</vt:lpstr>
      <vt:lpstr>PowerPoint Presentation</vt:lpstr>
      <vt:lpstr>3. Get started with development using X++ in finance and operations apps</vt:lpstr>
      <vt:lpstr>3.3 Common structured programming constructs of X++</vt:lpstr>
      <vt:lpstr>PowerPoint Presentation</vt:lpstr>
      <vt:lpstr>3.5 Use conditional and iterative statements</vt:lpstr>
      <vt:lpstr>3.7 Use const values</vt:lpstr>
      <vt:lpstr>PowerPoint Presentation</vt:lpstr>
      <vt:lpstr>4. Develop object-oriented code in finance and operations apps</vt:lpstr>
      <vt:lpstr>4.3 Use attributes</vt:lpstr>
      <vt:lpstr>PowerPoint Presentation</vt:lpstr>
      <vt:lpstr>PowerPoint Presentation</vt:lpstr>
      <vt:lpstr>4.6 Interfaces</vt:lpstr>
      <vt:lpstr>5.Implement application lifecycle management in finance and operations apps</vt:lpstr>
      <vt:lpstr>5.2 Design and create models</vt:lpstr>
      <vt:lpstr>5.3 Plan the build, test, and quality control processes</vt:lpstr>
      <vt:lpstr>5.5 Plan the release, change, and risk management processes</vt:lpstr>
      <vt:lpstr>6.Build extended data types and enumerations for finance and operations apps</vt:lpstr>
      <vt:lpstr>PowerPoint Presentation</vt:lpstr>
      <vt:lpstr>7.Build tables in finance and operations apps</vt:lpstr>
      <vt:lpstr>PowerPoint Presentation</vt:lpstr>
      <vt:lpstr>PowerPoint Presentation</vt:lpstr>
      <vt:lpstr>PowerPoint Presentation</vt:lpstr>
      <vt:lpstr>PowerPoint Presentation</vt:lpstr>
      <vt:lpstr>7.4 Table methods</vt:lpstr>
      <vt:lpstr>8. Build forms and optimize form performance in finance and operations apps</vt:lpstr>
      <vt:lpstr>PowerPoint Presentation</vt:lpstr>
      <vt:lpstr>PowerPoint Presentation</vt:lpstr>
      <vt:lpstr>PowerPoint Presentation</vt:lpstr>
      <vt:lpstr>PowerPoint Presentation</vt:lpstr>
      <vt:lpstr>8.5 Form methods cont.. </vt:lpstr>
      <vt:lpstr>Form Extensions Methods</vt:lpstr>
      <vt:lpstr>PowerPoint Presentation</vt:lpstr>
      <vt:lpstr>PowerPoint Presentation</vt:lpstr>
      <vt:lpstr>PowerPoint Presentation</vt:lpstr>
      <vt:lpstr>9. Create classes in finance and operations apps</vt:lpstr>
      <vt:lpstr>PowerPoint Presentation</vt:lpstr>
      <vt:lpstr>PowerPoint Presentation</vt:lpstr>
      <vt:lpstr>10.Build reports for finance and operations apps</vt:lpstr>
      <vt:lpstr>PowerPoint Presentation</vt:lpstr>
      <vt:lpstr>PowerPoint Presentation</vt:lpstr>
      <vt:lpstr>PowerPoint Presentation</vt:lpstr>
      <vt:lpstr>PowerPoint Presentation</vt:lpstr>
      <vt:lpstr>PowerPoint Presentation</vt:lpstr>
      <vt:lpstr>PowerPoint Presentation</vt:lpstr>
      <vt:lpstr>11.Build workspaces in finance and operations apps</vt:lpstr>
      <vt:lpstr>11.1 Design KPIs </vt:lpstr>
      <vt:lpstr>PowerPoint Presentation</vt:lpstr>
      <vt:lpstr>PowerPoint Presentation</vt:lpstr>
      <vt:lpstr>PowerPoint Presentation</vt:lpstr>
      <vt:lpstr>PowerPoint Presentation</vt:lpstr>
      <vt:lpstr>PowerPoint Presentation</vt:lpstr>
      <vt:lpstr>PowerPoint Presentation</vt:lpstr>
      <vt:lpstr>12.Implement role-based security in finance and operations apps</vt:lpstr>
      <vt:lpstr>PowerPoint Presentation</vt:lpstr>
      <vt:lpstr>PowerPoint Presentation</vt:lpstr>
      <vt:lpstr>13.Apply basic performance optimization in finance and operations apps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the technical architecture of finance and operations apps</dc:title>
  <dc:creator>salman.siddiqui@aciano.net</dc:creator>
  <cp:lastModifiedBy>Muhammad Salman Siddiqui</cp:lastModifiedBy>
  <cp:revision>485</cp:revision>
  <dcterms:created xsi:type="dcterms:W3CDTF">2023-08-31T08:13:10Z</dcterms:created>
  <dcterms:modified xsi:type="dcterms:W3CDTF">2023-09-23T02:56:25Z</dcterms:modified>
</cp:coreProperties>
</file>